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9"/>
  </p:notesMasterIdLst>
  <p:sldIdLst>
    <p:sldId id="280" r:id="rId2"/>
    <p:sldId id="257" r:id="rId3"/>
    <p:sldId id="259" r:id="rId4"/>
    <p:sldId id="260" r:id="rId5"/>
    <p:sldId id="337" r:id="rId6"/>
    <p:sldId id="262" r:id="rId7"/>
    <p:sldId id="270" r:id="rId8"/>
    <p:sldId id="328" r:id="rId9"/>
    <p:sldId id="329" r:id="rId10"/>
    <p:sldId id="330" r:id="rId11"/>
    <p:sldId id="338" r:id="rId12"/>
    <p:sldId id="339" r:id="rId13"/>
    <p:sldId id="340" r:id="rId14"/>
    <p:sldId id="341" r:id="rId15"/>
    <p:sldId id="342" r:id="rId16"/>
    <p:sldId id="343" r:id="rId17"/>
    <p:sldId id="344" r:id="rId18"/>
  </p:sldIdLst>
  <p:sldSz cx="6858000" cy="10655300"/>
  <p:notesSz cx="6858000" cy="9945688"/>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60" userDrawn="1">
          <p15:clr>
            <a:srgbClr val="A4A3A4"/>
          </p15:clr>
        </p15:guide>
        <p15:guide id="3" orient="horz" pos="3356" userDrawn="1">
          <p15:clr>
            <a:srgbClr val="A4A3A4"/>
          </p15:clr>
        </p15:guide>
        <p15:guide id="4" orient="horz" userDrawn="1">
          <p15:clr>
            <a:srgbClr val="A4A3A4"/>
          </p15:clr>
        </p15:guide>
        <p15:guide id="5" orient="horz" pos="6712" userDrawn="1">
          <p15:clr>
            <a:srgbClr val="A4A3A4"/>
          </p15:clr>
        </p15:guide>
        <p15:guide id="6" pos="4320" userDrawn="1">
          <p15:clr>
            <a:srgbClr val="A4A3A4"/>
          </p15:clr>
        </p15:guide>
        <p15:guide id="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89C6A"/>
    <a:srgbClr val="FFD966"/>
    <a:srgbClr val="C9EB9F"/>
    <a:srgbClr val="81D1A9"/>
    <a:srgbClr val="428C8F"/>
    <a:srgbClr val="F9A200"/>
    <a:srgbClr val="91B068"/>
    <a:srgbClr val="7D9D52"/>
    <a:srgbClr val="9BB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580" autoAdjust="0"/>
  </p:normalViewPr>
  <p:slideViewPr>
    <p:cSldViewPr>
      <p:cViewPr>
        <p:scale>
          <a:sx n="66" d="100"/>
          <a:sy n="66" d="100"/>
        </p:scale>
        <p:origin x="1836" y="-498"/>
      </p:cViewPr>
      <p:guideLst>
        <p:guide pos="2160"/>
        <p:guide orient="horz" pos="3356"/>
        <p:guide orient="horz"/>
        <p:guide orient="horz" pos="6712"/>
        <p:guide pos="4320"/>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98475"/>
          </a:xfrm>
          <a:prstGeom prst="rect">
            <a:avLst/>
          </a:prstGeom>
        </p:spPr>
        <p:txBody>
          <a:bodyPr vert="horz" lIns="91440" tIns="45720" rIns="91440" bIns="45720" rtlCol="0"/>
          <a:lstStyle>
            <a:lvl1pPr algn="r">
              <a:defRPr sz="1200"/>
            </a:lvl1pPr>
          </a:lstStyle>
          <a:p>
            <a:fld id="{DE6415B6-1B0E-46F4-94FB-3E57AFA87332}" type="datetimeFigureOut">
              <a:rPr lang="en-ID" smtClean="0"/>
              <a:t>28/05/2022</a:t>
            </a:fld>
            <a:endParaRPr lang="en-ID"/>
          </a:p>
        </p:txBody>
      </p:sp>
      <p:sp>
        <p:nvSpPr>
          <p:cNvPr id="4" name="Slide Image Placeholder 3"/>
          <p:cNvSpPr>
            <a:spLocks noGrp="1" noRot="1" noChangeAspect="1"/>
          </p:cNvSpPr>
          <p:nvPr>
            <p:ph type="sldImg" idx="2"/>
          </p:nvPr>
        </p:nvSpPr>
        <p:spPr>
          <a:xfrm>
            <a:off x="2347913" y="1243013"/>
            <a:ext cx="2162175" cy="3357562"/>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786313"/>
            <a:ext cx="5486400" cy="39163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9447213"/>
            <a:ext cx="2971800" cy="498475"/>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9447213"/>
            <a:ext cx="2971800" cy="498475"/>
          </a:xfrm>
          <a:prstGeom prst="rect">
            <a:avLst/>
          </a:prstGeom>
        </p:spPr>
        <p:txBody>
          <a:bodyPr vert="horz" lIns="91440" tIns="45720" rIns="91440" bIns="45720" rtlCol="0" anchor="b"/>
          <a:lstStyle>
            <a:lvl1pPr algn="r">
              <a:defRPr sz="1200"/>
            </a:lvl1pPr>
          </a:lstStyle>
          <a:p>
            <a:fld id="{F1F4D1ED-D862-4B95-BA74-AC6B05196732}" type="slidenum">
              <a:rPr lang="en-ID" smtClean="0"/>
              <a:t>‹#›</a:t>
            </a:fld>
            <a:endParaRPr lang="en-ID"/>
          </a:p>
        </p:txBody>
      </p:sp>
    </p:spTree>
    <p:extLst>
      <p:ext uri="{BB962C8B-B14F-4D97-AF65-F5344CB8AC3E}">
        <p14:creationId xmlns:p14="http://schemas.microsoft.com/office/powerpoint/2010/main" val="2361854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7913" y="1243013"/>
            <a:ext cx="2162175" cy="3357562"/>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1F4D1ED-D862-4B95-BA74-AC6B05196732}" type="slidenum">
              <a:rPr lang="en-ID" smtClean="0"/>
              <a:t>1</a:t>
            </a:fld>
            <a:endParaRPr lang="en-ID"/>
          </a:p>
        </p:txBody>
      </p:sp>
    </p:spTree>
    <p:extLst>
      <p:ext uri="{BB962C8B-B14F-4D97-AF65-F5344CB8AC3E}">
        <p14:creationId xmlns:p14="http://schemas.microsoft.com/office/powerpoint/2010/main" val="266558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7913" y="1243013"/>
            <a:ext cx="2162175" cy="3357562"/>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1F4D1ED-D862-4B95-BA74-AC6B05196732}" type="slidenum">
              <a:rPr lang="en-ID" smtClean="0"/>
              <a:t>3</a:t>
            </a:fld>
            <a:endParaRPr lang="en-ID"/>
          </a:p>
        </p:txBody>
      </p:sp>
    </p:spTree>
    <p:extLst>
      <p:ext uri="{BB962C8B-B14F-4D97-AF65-F5344CB8AC3E}">
        <p14:creationId xmlns:p14="http://schemas.microsoft.com/office/powerpoint/2010/main" val="392973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7913" y="1243013"/>
            <a:ext cx="2162175" cy="3357562"/>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1F4D1ED-D862-4B95-BA74-AC6B05196732}" type="slidenum">
              <a:rPr lang="en-ID" smtClean="0"/>
              <a:t>5</a:t>
            </a:fld>
            <a:endParaRPr lang="en-ID"/>
          </a:p>
        </p:txBody>
      </p:sp>
    </p:spTree>
    <p:extLst>
      <p:ext uri="{BB962C8B-B14F-4D97-AF65-F5344CB8AC3E}">
        <p14:creationId xmlns:p14="http://schemas.microsoft.com/office/powerpoint/2010/main" val="103748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743820"/>
            <a:ext cx="5829300" cy="3709623"/>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596500"/>
            <a:ext cx="5143500" cy="257256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670977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75715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67296"/>
            <a:ext cx="1478756" cy="902987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67296"/>
            <a:ext cx="4350544" cy="90298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43044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2128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656429"/>
            <a:ext cx="5915025" cy="4432308"/>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7130668"/>
            <a:ext cx="5915025" cy="2330846"/>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405944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836480"/>
            <a:ext cx="2914650" cy="6760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836480"/>
            <a:ext cx="2914650" cy="6760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47589B-5F4A-4D4F-BF54-A71367D900CE}"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90822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67298"/>
            <a:ext cx="5915025" cy="20595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612029"/>
            <a:ext cx="2901255" cy="128011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892144"/>
            <a:ext cx="2901255" cy="57247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612029"/>
            <a:ext cx="2915543" cy="128011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892144"/>
            <a:ext cx="2915543" cy="57247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47589B-5F4A-4D4F-BF54-A71367D900CE}" type="datetimeFigureOut">
              <a:rPr lang="en-US" smtClean="0"/>
              <a:pPr/>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305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47589B-5F4A-4D4F-BF54-A71367D900CE}" type="datetimeFigureOut">
              <a:rPr lang="en-US" smtClean="0"/>
              <a:pPr/>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413076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7589B-5F4A-4D4F-BF54-A71367D900CE}" type="datetimeFigureOut">
              <a:rPr lang="en-US" smtClean="0"/>
              <a:pPr/>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358116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710353"/>
            <a:ext cx="2211884" cy="2486237"/>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534168"/>
            <a:ext cx="3471863" cy="757216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196590"/>
            <a:ext cx="2211884" cy="592207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47589B-5F4A-4D4F-BF54-A71367D900CE}"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290282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710353"/>
            <a:ext cx="2211884" cy="2486237"/>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534168"/>
            <a:ext cx="3471863" cy="757216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196590"/>
            <a:ext cx="2211884" cy="592207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47589B-5F4A-4D4F-BF54-A71367D900CE}"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27720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67298"/>
            <a:ext cx="5915025" cy="205953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836480"/>
            <a:ext cx="5915025" cy="67606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875887"/>
            <a:ext cx="1543050" cy="567296"/>
          </a:xfrm>
          <a:prstGeom prst="rect">
            <a:avLst/>
          </a:prstGeom>
        </p:spPr>
        <p:txBody>
          <a:bodyPr vert="horz" lIns="91440" tIns="45720" rIns="91440" bIns="45720" rtlCol="0" anchor="ctr"/>
          <a:lstStyle>
            <a:lvl1pPr algn="l">
              <a:defRPr sz="900">
                <a:solidFill>
                  <a:schemeClr val="tx1">
                    <a:tint val="75000"/>
                  </a:schemeClr>
                </a:solidFill>
              </a:defRPr>
            </a:lvl1pPr>
          </a:lstStyle>
          <a:p>
            <a:fld id="{C747589B-5F4A-4D4F-BF54-A71367D900CE}" type="datetimeFigureOut">
              <a:rPr lang="en-US" smtClean="0"/>
              <a:pPr/>
              <a:t>5/28/2022</a:t>
            </a:fld>
            <a:endParaRPr lang="en-US"/>
          </a:p>
        </p:txBody>
      </p:sp>
      <p:sp>
        <p:nvSpPr>
          <p:cNvPr id="5" name="Footer Placeholder 4"/>
          <p:cNvSpPr>
            <a:spLocks noGrp="1"/>
          </p:cNvSpPr>
          <p:nvPr>
            <p:ph type="ftr" sz="quarter" idx="3"/>
          </p:nvPr>
        </p:nvSpPr>
        <p:spPr>
          <a:xfrm>
            <a:off x="2271713" y="9875887"/>
            <a:ext cx="2314575" cy="56729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875887"/>
            <a:ext cx="1543050" cy="567296"/>
          </a:xfrm>
          <a:prstGeom prst="rect">
            <a:avLst/>
          </a:prstGeom>
        </p:spPr>
        <p:txBody>
          <a:bodyPr vert="horz" lIns="91440" tIns="45720" rIns="91440" bIns="45720" rtlCol="0" anchor="ctr"/>
          <a:lstStyle>
            <a:lvl1pPr algn="r">
              <a:defRPr sz="900">
                <a:solidFill>
                  <a:schemeClr val="tx1">
                    <a:tint val="75000"/>
                  </a:schemeClr>
                </a:solidFill>
              </a:defRPr>
            </a:lvl1pPr>
          </a:lstStyle>
          <a:p>
            <a:fld id="{0E405E96-94EF-46D0-9115-85BE9C76532F}" type="slidenum">
              <a:rPr lang="en-US" smtClean="0"/>
              <a:pPr/>
              <a:t>‹#›</a:t>
            </a:fld>
            <a:endParaRPr lang="en-US"/>
          </a:p>
        </p:txBody>
      </p:sp>
    </p:spTree>
    <p:extLst>
      <p:ext uri="{BB962C8B-B14F-4D97-AF65-F5344CB8AC3E}">
        <p14:creationId xmlns:p14="http://schemas.microsoft.com/office/powerpoint/2010/main" val="251958504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0E893-33E0-4174-85FE-1FDBD501D68F}"/>
              </a:ext>
            </a:extLst>
          </p:cNvPr>
          <p:cNvPicPr>
            <a:picLocks noChangeAspect="1"/>
          </p:cNvPicPr>
          <p:nvPr/>
        </p:nvPicPr>
        <p:blipFill>
          <a:blip r:embed="rId3">
            <a:extLst>
              <a:ext uri="{BEBA8EAE-BF5A-486C-A8C5-ECC9F3942E4B}">
                <a14:imgProps xmlns:a14="http://schemas.microsoft.com/office/drawing/2010/main">
                  <a14:imgLayer r:embed="rId4">
                    <a14:imgEffect>
                      <a14:saturation sat="156000"/>
                    </a14:imgEffect>
                  </a14:imgLayer>
                </a14:imgProps>
              </a:ext>
              <a:ext uri="{28A0092B-C50C-407E-A947-70E740481C1C}">
                <a14:useLocalDpi xmlns:a14="http://schemas.microsoft.com/office/drawing/2010/main" val="0"/>
              </a:ext>
            </a:extLst>
          </a:blip>
          <a:stretch>
            <a:fillRect/>
          </a:stretch>
        </p:blipFill>
        <p:spPr>
          <a:xfrm>
            <a:off x="980728" y="3350353"/>
            <a:ext cx="4499996" cy="4782930"/>
          </a:xfrm>
          <a:prstGeom prst="rect">
            <a:avLst/>
          </a:prstGeom>
          <a:effectLst>
            <a:glow rad="127000">
              <a:schemeClr val="accent1">
                <a:alpha val="49000"/>
              </a:schemeClr>
            </a:glow>
            <a:reflection endPos="0" dist="50800" dir="5400000" sy="-100000" algn="bl" rotWithShape="0"/>
          </a:effectLst>
        </p:spPr>
      </p:pic>
      <p:sp>
        <p:nvSpPr>
          <p:cNvPr id="2" name="Title 1">
            <a:extLst>
              <a:ext uri="{FF2B5EF4-FFF2-40B4-BE49-F238E27FC236}">
                <a16:creationId xmlns:a16="http://schemas.microsoft.com/office/drawing/2014/main" id="{4779DCDA-968C-4653-AC9F-B3898E474147}"/>
              </a:ext>
            </a:extLst>
          </p:cNvPr>
          <p:cNvSpPr>
            <a:spLocks noGrp="1"/>
          </p:cNvSpPr>
          <p:nvPr>
            <p:ph type="ctrTitle"/>
          </p:nvPr>
        </p:nvSpPr>
        <p:spPr>
          <a:xfrm>
            <a:off x="1150529" y="1546985"/>
            <a:ext cx="4649788" cy="1656674"/>
          </a:xfrm>
        </p:spPr>
        <p:txBody>
          <a:bodyPr>
            <a:normAutofit fontScale="90000"/>
          </a:bodyPr>
          <a:lstStyle/>
          <a:p>
            <a:pPr algn="l"/>
            <a:r>
              <a:rPr lang="en-US" sz="3600" b="1" dirty="0">
                <a:latin typeface="Segoe UI" panose="020B0502040204020203" pitchFamily="34" charset="0"/>
                <a:cs typeface="Segoe UI" panose="020B0502040204020203" pitchFamily="34" charset="0"/>
              </a:rPr>
              <a:t>Proposal</a:t>
            </a:r>
            <a:br>
              <a:rPr lang="en-US" sz="3600" b="1" dirty="0">
                <a:latin typeface="Segoe UI" panose="020B0502040204020203" pitchFamily="34" charset="0"/>
                <a:cs typeface="Segoe UI" panose="020B0502040204020203" pitchFamily="34" charset="0"/>
              </a:rPr>
            </a:br>
            <a:r>
              <a:rPr lang="en-US" sz="3600" b="1" dirty="0" err="1">
                <a:latin typeface="Segoe UI" panose="020B0502040204020203" pitchFamily="34" charset="0"/>
                <a:cs typeface="Segoe UI" panose="020B0502040204020203" pitchFamily="34" charset="0"/>
              </a:rPr>
              <a:t>Kegiatan</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Idul</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Qurban</a:t>
            </a:r>
            <a:r>
              <a:rPr lang="en-US" sz="3600" b="1" dirty="0">
                <a:latin typeface="Segoe UI" panose="020B0502040204020203" pitchFamily="34" charset="0"/>
                <a:cs typeface="Segoe UI" panose="020B0502040204020203" pitchFamily="34" charset="0"/>
              </a:rPr>
              <a:t> </a:t>
            </a:r>
            <a:br>
              <a:rPr lang="en-US" sz="2000" b="1" dirty="0">
                <a:latin typeface="Segoe UI" panose="020B0502040204020203" pitchFamily="34" charset="0"/>
                <a:cs typeface="Segoe UI" panose="020B0502040204020203" pitchFamily="34" charset="0"/>
              </a:rPr>
            </a:br>
            <a:r>
              <a:rPr lang="en-US" sz="2000" b="1" dirty="0">
                <a:latin typeface="Malgun Gothic" panose="020B0503020000020004" pitchFamily="34" charset="-127"/>
                <a:ea typeface="Malgun Gothic" panose="020B0503020000020004" pitchFamily="34" charset="-127"/>
                <a:cs typeface="Segoe UI" panose="020B0502040204020203" pitchFamily="34" charset="0"/>
              </a:rPr>
              <a:t>1442 H / 2021 M</a:t>
            </a:r>
            <a:endParaRPr lang="en-ID" b="1" dirty="0">
              <a:latin typeface="Malgun Gothic" panose="020B0503020000020004" pitchFamily="34" charset="-127"/>
              <a:ea typeface="Malgun Gothic" panose="020B0503020000020004" pitchFamily="34" charset="-127"/>
              <a:cs typeface="Segoe UI" panose="020B0502040204020203" pitchFamily="34" charset="0"/>
            </a:endParaRPr>
          </a:p>
        </p:txBody>
      </p:sp>
      <p:sp>
        <p:nvSpPr>
          <p:cNvPr id="3" name="Subtitle 2">
            <a:extLst>
              <a:ext uri="{FF2B5EF4-FFF2-40B4-BE49-F238E27FC236}">
                <a16:creationId xmlns:a16="http://schemas.microsoft.com/office/drawing/2014/main" id="{F7BBBFE6-5791-408C-99F2-A93054657C54}"/>
              </a:ext>
            </a:extLst>
          </p:cNvPr>
          <p:cNvSpPr>
            <a:spLocks noGrp="1"/>
          </p:cNvSpPr>
          <p:nvPr>
            <p:ph type="subTitle" idx="1"/>
          </p:nvPr>
        </p:nvSpPr>
        <p:spPr>
          <a:xfrm>
            <a:off x="571958" y="8302566"/>
            <a:ext cx="5714083" cy="648072"/>
          </a:xfrm>
        </p:spPr>
        <p:txBody>
          <a:bodyPr>
            <a:normAutofit fontScale="25000" lnSpcReduction="20000"/>
          </a:bodyPr>
          <a:lstStyle/>
          <a:p>
            <a:r>
              <a:rPr lang="en-US" sz="9600" b="1" dirty="0">
                <a:cs typeface="Times New Roman" panose="02020603050405020304" pitchFamily="18" charset="0"/>
              </a:rPr>
              <a:t>Yayasan </a:t>
            </a:r>
            <a:r>
              <a:rPr lang="en-US" sz="9600" b="1" dirty="0" err="1">
                <a:cs typeface="Times New Roman" panose="02020603050405020304" pitchFamily="18" charset="0"/>
              </a:rPr>
              <a:t>Buana</a:t>
            </a:r>
            <a:r>
              <a:rPr lang="en-US" sz="9600" b="1" dirty="0">
                <a:cs typeface="Times New Roman" panose="02020603050405020304" pitchFamily="18" charset="0"/>
              </a:rPr>
              <a:t> Kasih Indonesia</a:t>
            </a:r>
          </a:p>
          <a:p>
            <a:r>
              <a:rPr lang="en-ID" sz="3600" dirty="0" err="1">
                <a:solidFill>
                  <a:srgbClr val="333333"/>
                </a:solidFill>
                <a:cs typeface="Times New Roman" panose="02020603050405020304" pitchFamily="18" charset="0"/>
              </a:rPr>
              <a:t>AkteNotaris</a:t>
            </a:r>
            <a:r>
              <a:rPr lang="en-ID" sz="3600" dirty="0">
                <a:solidFill>
                  <a:srgbClr val="333333"/>
                </a:solidFill>
                <a:cs typeface="Times New Roman" panose="02020603050405020304" pitchFamily="18" charset="0"/>
              </a:rPr>
              <a:t> : SELY PURBA, SH, </a:t>
            </a:r>
            <a:r>
              <a:rPr lang="en-ID" sz="3600" dirty="0" err="1">
                <a:solidFill>
                  <a:srgbClr val="333333"/>
                </a:solidFill>
                <a:cs typeface="Times New Roman" panose="02020603050405020304" pitchFamily="18" charset="0"/>
              </a:rPr>
              <a:t>MKn</a:t>
            </a:r>
            <a:r>
              <a:rPr lang="en-ID" sz="3600" dirty="0">
                <a:solidFill>
                  <a:srgbClr val="333333"/>
                </a:solidFill>
                <a:cs typeface="Times New Roman" panose="02020603050405020304" pitchFamily="18" charset="0"/>
              </a:rPr>
              <a:t>. No.10 </a:t>
            </a:r>
            <a:r>
              <a:rPr lang="en-ID" sz="3600" dirty="0" err="1">
                <a:solidFill>
                  <a:srgbClr val="333333"/>
                </a:solidFill>
                <a:cs typeface="Times New Roman" panose="02020603050405020304" pitchFamily="18" charset="0"/>
              </a:rPr>
              <a:t>Tanggal</a:t>
            </a:r>
            <a:r>
              <a:rPr lang="en-ID" sz="3600" dirty="0">
                <a:solidFill>
                  <a:srgbClr val="333333"/>
                </a:solidFill>
                <a:cs typeface="Times New Roman" panose="02020603050405020304" pitchFamily="18" charset="0"/>
              </a:rPr>
              <a:t> 11 Mei 2019</a:t>
            </a:r>
          </a:p>
          <a:p>
            <a:r>
              <a:rPr lang="en-US" sz="4800" b="1" dirty="0">
                <a:cs typeface="Times New Roman" panose="02020603050405020304" pitchFamily="18" charset="0"/>
              </a:rPr>
              <a:t>Bekasi, Indonesia</a:t>
            </a:r>
          </a:p>
          <a:p>
            <a:r>
              <a:rPr lang="en-ID" sz="1800" b="1"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D73353EF-2B66-455D-9933-B0ACB0761732}"/>
              </a:ext>
            </a:extLst>
          </p:cNvPr>
          <p:cNvPicPr>
            <a:picLocks noChangeAspect="1"/>
          </p:cNvPicPr>
          <p:nvPr/>
        </p:nvPicPr>
        <p:blipFill>
          <a:blip r:embed="rId5" cstate="print"/>
          <a:stretch>
            <a:fillRect/>
          </a:stretch>
        </p:blipFill>
        <p:spPr>
          <a:xfrm>
            <a:off x="3051538" y="1174863"/>
            <a:ext cx="847770" cy="804170"/>
          </a:xfrm>
          <a:prstGeom prst="rect">
            <a:avLst/>
          </a:prstGeom>
        </p:spPr>
      </p:pic>
    </p:spTree>
    <p:extLst>
      <p:ext uri="{BB962C8B-B14F-4D97-AF65-F5344CB8AC3E}">
        <p14:creationId xmlns:p14="http://schemas.microsoft.com/office/powerpoint/2010/main" val="499904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D1F8D4-DDEA-41FF-8649-5F15E4E0D475}"/>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risscrossEtching trans="35000"/>
                    </a14:imgEffect>
                  </a14:imgLayer>
                </a14:imgProps>
              </a:ext>
            </a:extLst>
          </a:blip>
          <a:stretch>
            <a:fillRect/>
          </a:stretch>
        </p:blipFill>
        <p:spPr>
          <a:xfrm>
            <a:off x="759515" y="883603"/>
            <a:ext cx="1046702" cy="2180630"/>
          </a:xfrm>
          <a:prstGeom prst="rect">
            <a:avLst/>
          </a:prstGeom>
        </p:spPr>
      </p:pic>
      <p:sp>
        <p:nvSpPr>
          <p:cNvPr id="5" name="Rectangle 1">
            <a:extLst>
              <a:ext uri="{FF2B5EF4-FFF2-40B4-BE49-F238E27FC236}">
                <a16:creationId xmlns:a16="http://schemas.microsoft.com/office/drawing/2014/main" id="{9B109A38-5DF1-4196-9286-3B5BDEADDFA0}"/>
              </a:ext>
            </a:extLst>
          </p:cNvPr>
          <p:cNvSpPr>
            <a:spLocks noChangeArrowheads="1"/>
          </p:cNvSpPr>
          <p:nvPr/>
        </p:nvSpPr>
        <p:spPr bwMode="auto">
          <a:xfrm>
            <a:off x="651553" y="3811015"/>
            <a:ext cx="63207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3" name="Table 2">
            <a:extLst>
              <a:ext uri="{FF2B5EF4-FFF2-40B4-BE49-F238E27FC236}">
                <a16:creationId xmlns:a16="http://schemas.microsoft.com/office/drawing/2014/main" id="{1ABA377C-3B8E-4C31-97EC-0D0F6A73E9A0}"/>
              </a:ext>
            </a:extLst>
          </p:cNvPr>
          <p:cNvGraphicFramePr>
            <a:graphicFrameLocks noGrp="1"/>
          </p:cNvGraphicFramePr>
          <p:nvPr/>
        </p:nvGraphicFramePr>
        <p:xfrm>
          <a:off x="651553" y="1727250"/>
          <a:ext cx="5471999" cy="6462972"/>
        </p:xfrm>
        <a:graphic>
          <a:graphicData uri="http://schemas.openxmlformats.org/drawingml/2006/table">
            <a:tbl>
              <a:tblPr>
                <a:tableStyleId>{5C22544A-7EE6-4342-B048-85BDC9FD1C3A}</a:tableStyleId>
              </a:tblPr>
              <a:tblGrid>
                <a:gridCol w="257842">
                  <a:extLst>
                    <a:ext uri="{9D8B030D-6E8A-4147-A177-3AD203B41FA5}">
                      <a16:colId xmlns:a16="http://schemas.microsoft.com/office/drawing/2014/main" val="394262656"/>
                    </a:ext>
                  </a:extLst>
                </a:gridCol>
                <a:gridCol w="1461110">
                  <a:extLst>
                    <a:ext uri="{9D8B030D-6E8A-4147-A177-3AD203B41FA5}">
                      <a16:colId xmlns:a16="http://schemas.microsoft.com/office/drawing/2014/main" val="1084226957"/>
                    </a:ext>
                  </a:extLst>
                </a:gridCol>
                <a:gridCol w="1050471">
                  <a:extLst>
                    <a:ext uri="{9D8B030D-6E8A-4147-A177-3AD203B41FA5}">
                      <a16:colId xmlns:a16="http://schemas.microsoft.com/office/drawing/2014/main" val="3941539896"/>
                    </a:ext>
                  </a:extLst>
                </a:gridCol>
                <a:gridCol w="381990">
                  <a:extLst>
                    <a:ext uri="{9D8B030D-6E8A-4147-A177-3AD203B41FA5}">
                      <a16:colId xmlns:a16="http://schemas.microsoft.com/office/drawing/2014/main" val="4266596397"/>
                    </a:ext>
                  </a:extLst>
                </a:gridCol>
                <a:gridCol w="1785801">
                  <a:extLst>
                    <a:ext uri="{9D8B030D-6E8A-4147-A177-3AD203B41FA5}">
                      <a16:colId xmlns:a16="http://schemas.microsoft.com/office/drawing/2014/main" val="2368573756"/>
                    </a:ext>
                  </a:extLst>
                </a:gridCol>
                <a:gridCol w="534785">
                  <a:extLst>
                    <a:ext uri="{9D8B030D-6E8A-4147-A177-3AD203B41FA5}">
                      <a16:colId xmlns:a16="http://schemas.microsoft.com/office/drawing/2014/main" val="2372312948"/>
                    </a:ext>
                  </a:extLst>
                </a:gridCol>
              </a:tblGrid>
              <a:tr h="251284">
                <a:tc>
                  <a:txBody>
                    <a:bodyPr/>
                    <a:lstStyle/>
                    <a:p>
                      <a:pPr algn="l" fontAlgn="t"/>
                      <a:r>
                        <a:rPr lang="en-ID" sz="900" u="none" strike="noStrike">
                          <a:effectLst/>
                        </a:rPr>
                        <a:t>71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Wastiah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Tegal, 20/7/1967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001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696745626"/>
                  </a:ext>
                </a:extLst>
              </a:tr>
              <a:tr h="251284">
                <a:tc>
                  <a:txBody>
                    <a:bodyPr/>
                    <a:lstStyle/>
                    <a:p>
                      <a:pPr algn="l" fontAlgn="t"/>
                      <a:r>
                        <a:rPr lang="en-ID" sz="900" u="none" strike="noStrike">
                          <a:effectLst/>
                        </a:rPr>
                        <a:t>72</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Ayi Syariful Muhidin</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Sukabumi, 16/3/1964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001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06564566"/>
                  </a:ext>
                </a:extLst>
              </a:tr>
              <a:tr h="217512">
                <a:tc>
                  <a:txBody>
                    <a:bodyPr/>
                    <a:lstStyle/>
                    <a:p>
                      <a:pPr algn="l" fontAlgn="t"/>
                      <a:r>
                        <a:rPr lang="en-ID" sz="900" u="none" strike="noStrike">
                          <a:effectLst/>
                        </a:rPr>
                        <a:t>73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Wahyuningsih</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25/4/1988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001 RW 007 Ujung Harapan Bekasi</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556233777"/>
                  </a:ext>
                </a:extLst>
              </a:tr>
              <a:tr h="216024">
                <a:tc>
                  <a:txBody>
                    <a:bodyPr/>
                    <a:lstStyle/>
                    <a:p>
                      <a:pPr algn="l" fontAlgn="t"/>
                      <a:r>
                        <a:rPr lang="en-ID" sz="900" u="none" strike="noStrike" dirty="0">
                          <a:effectLst/>
                        </a:rPr>
                        <a:t>74</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Irma Baijuri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Jakarta, 27/10/1968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001 RW 013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41166244"/>
                  </a:ext>
                </a:extLst>
              </a:tr>
              <a:tr h="216024">
                <a:tc>
                  <a:txBody>
                    <a:bodyPr/>
                    <a:lstStyle/>
                    <a:p>
                      <a:pPr algn="l" fontAlgn="t"/>
                      <a:r>
                        <a:rPr lang="en-ID" sz="900" u="none" strike="noStrike" dirty="0">
                          <a:effectLst/>
                        </a:rPr>
                        <a:t>75</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Udin</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15/6/1960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002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290832859"/>
                  </a:ext>
                </a:extLst>
              </a:tr>
              <a:tr h="216024">
                <a:tc>
                  <a:txBody>
                    <a:bodyPr/>
                    <a:lstStyle/>
                    <a:p>
                      <a:pPr algn="l" fontAlgn="t"/>
                      <a:r>
                        <a:rPr lang="en-ID" sz="900" u="none" strike="noStrike">
                          <a:effectLst/>
                        </a:rPr>
                        <a:t>76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Marnih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15/6/1947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002 </a:t>
                      </a:r>
                      <a:r>
                        <a:rPr lang="en-ID" sz="800" u="none" strike="noStrike" dirty="0" err="1">
                          <a:effectLst/>
                        </a:rPr>
                        <a:t>Perwira</a:t>
                      </a:r>
                      <a:r>
                        <a:rPr lang="en-ID" sz="800" u="none" strike="noStrike" dirty="0">
                          <a:effectLst/>
                        </a:rPr>
                        <a:t> Bekasi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131729598"/>
                  </a:ext>
                </a:extLst>
              </a:tr>
              <a:tr h="216024">
                <a:tc>
                  <a:txBody>
                    <a:bodyPr/>
                    <a:lstStyle/>
                    <a:p>
                      <a:pPr algn="l" fontAlgn="t"/>
                      <a:r>
                        <a:rPr lang="en-ID" sz="900" u="none" strike="noStrike">
                          <a:effectLst/>
                        </a:rPr>
                        <a:t>77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Brayen Gani Abdul Jabar</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26/8/2001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SMK</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002 RW 004 Kebantenan</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64587364"/>
                  </a:ext>
                </a:extLst>
              </a:tr>
              <a:tr h="251284">
                <a:tc>
                  <a:txBody>
                    <a:bodyPr/>
                    <a:lstStyle/>
                    <a:p>
                      <a:pPr algn="l" fontAlgn="t"/>
                      <a:r>
                        <a:rPr lang="en-ID" sz="900" u="none" strike="noStrike">
                          <a:effectLst/>
                        </a:rPr>
                        <a:t>78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Dian Setiawan</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Jakarta, 27/10/2000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SMK</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004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77745380"/>
                  </a:ext>
                </a:extLst>
              </a:tr>
              <a:tr h="227044">
                <a:tc>
                  <a:txBody>
                    <a:bodyPr/>
                    <a:lstStyle/>
                    <a:p>
                      <a:pPr algn="l" fontAlgn="t"/>
                      <a:r>
                        <a:rPr lang="en-ID" sz="900" u="none" strike="noStrike">
                          <a:effectLst/>
                        </a:rPr>
                        <a:t>79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Arsita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13/3/1993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005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754898915"/>
                  </a:ext>
                </a:extLst>
              </a:tr>
              <a:tr h="169744">
                <a:tc>
                  <a:txBody>
                    <a:bodyPr/>
                    <a:lstStyle/>
                    <a:p>
                      <a:pPr algn="l" fontAlgn="t"/>
                      <a:r>
                        <a:rPr lang="en-ID" sz="900" u="none" strike="noStrike">
                          <a:effectLst/>
                        </a:rPr>
                        <a:t>80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Mini Sukmawati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Banu Ayu, 27/5/1984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de-DE" sz="800" u="none" strike="noStrike">
                          <a:effectLst/>
                        </a:rPr>
                        <a:t>RT 003 RW 001 Bantargebang Bekasi </a:t>
                      </a:r>
                      <a:endParaRPr lang="de-DE"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350977150"/>
                  </a:ext>
                </a:extLst>
              </a:tr>
              <a:tr h="216024">
                <a:tc>
                  <a:txBody>
                    <a:bodyPr/>
                    <a:lstStyle/>
                    <a:p>
                      <a:pPr algn="l" fontAlgn="t"/>
                      <a:r>
                        <a:rPr lang="en-ID" sz="900" u="none" strike="noStrike">
                          <a:effectLst/>
                        </a:rPr>
                        <a:t>81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Mujiati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8/12/1959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002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6789914"/>
                  </a:ext>
                </a:extLst>
              </a:tr>
              <a:tr h="216024">
                <a:tc>
                  <a:txBody>
                    <a:bodyPr/>
                    <a:lstStyle/>
                    <a:p>
                      <a:pPr algn="l" fontAlgn="t"/>
                      <a:r>
                        <a:rPr lang="en-ID" sz="900" u="none" strike="noStrike">
                          <a:effectLst/>
                        </a:rPr>
                        <a:t>82</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Maryati</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11/10/1964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138581616"/>
                  </a:ext>
                </a:extLst>
              </a:tr>
              <a:tr h="216024">
                <a:tc>
                  <a:txBody>
                    <a:bodyPr/>
                    <a:lstStyle/>
                    <a:p>
                      <a:pPr algn="l" fontAlgn="t"/>
                      <a:r>
                        <a:rPr lang="en-ID" sz="900" u="none" strike="noStrike">
                          <a:effectLst/>
                        </a:rPr>
                        <a:t>83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Carsiti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Jakarta, 10/5/1979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SLTA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3649521"/>
                  </a:ext>
                </a:extLst>
              </a:tr>
              <a:tr h="216024">
                <a:tc>
                  <a:txBody>
                    <a:bodyPr/>
                    <a:lstStyle/>
                    <a:p>
                      <a:pPr algn="l" fontAlgn="t"/>
                      <a:r>
                        <a:rPr lang="en-ID" sz="900" u="none" strike="noStrike">
                          <a:effectLst/>
                        </a:rPr>
                        <a:t>84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Turahayu</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Pemalang</a:t>
                      </a:r>
                      <a:r>
                        <a:rPr lang="en-ID" sz="900" u="none" strike="noStrike" dirty="0">
                          <a:effectLst/>
                        </a:rPr>
                        <a:t> 22/10/1986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93321783"/>
                  </a:ext>
                </a:extLst>
              </a:tr>
              <a:tr h="222041">
                <a:tc>
                  <a:txBody>
                    <a:bodyPr/>
                    <a:lstStyle/>
                    <a:p>
                      <a:pPr algn="l" fontAlgn="t"/>
                      <a:r>
                        <a:rPr lang="en-ID" sz="900" u="none" strike="noStrike">
                          <a:effectLst/>
                        </a:rPr>
                        <a:t>85</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Nunung</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15/5/1076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005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933460643"/>
                  </a:ext>
                </a:extLst>
              </a:tr>
              <a:tr h="186781">
                <a:tc>
                  <a:txBody>
                    <a:bodyPr/>
                    <a:lstStyle/>
                    <a:p>
                      <a:pPr algn="l" fontAlgn="t"/>
                      <a:r>
                        <a:rPr lang="en-ID" sz="900" u="none" strike="noStrike">
                          <a:effectLst/>
                        </a:rPr>
                        <a:t>86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Suryani</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15/6/1973</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004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068380518"/>
                  </a:ext>
                </a:extLst>
              </a:tr>
              <a:tr h="223529">
                <a:tc>
                  <a:txBody>
                    <a:bodyPr/>
                    <a:lstStyle/>
                    <a:p>
                      <a:pPr algn="l" fontAlgn="t"/>
                      <a:r>
                        <a:rPr lang="en-ID" sz="900" u="none" strike="noStrike">
                          <a:effectLst/>
                        </a:rPr>
                        <a:t>87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Hasanah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7/4/1960</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004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587754886"/>
                  </a:ext>
                </a:extLst>
              </a:tr>
              <a:tr h="188269">
                <a:tc>
                  <a:txBody>
                    <a:bodyPr/>
                    <a:lstStyle/>
                    <a:p>
                      <a:pPr algn="l" fontAlgn="t"/>
                      <a:r>
                        <a:rPr lang="en-ID" sz="900" u="none" strike="noStrike">
                          <a:effectLst/>
                        </a:rPr>
                        <a:t>88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Rohani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Banjarmasin,4/2/1956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004 RW 004 Bekasi Jaya Bekasi Timur</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499629868"/>
                  </a:ext>
                </a:extLst>
              </a:tr>
              <a:tr h="216024">
                <a:tc>
                  <a:txBody>
                    <a:bodyPr/>
                    <a:lstStyle/>
                    <a:p>
                      <a:pPr algn="l" fontAlgn="t"/>
                      <a:r>
                        <a:rPr lang="en-ID" sz="900" u="none" strike="noStrike">
                          <a:effectLst/>
                        </a:rPr>
                        <a:t>89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Suhada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3/2/1965</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243813358"/>
                  </a:ext>
                </a:extLst>
              </a:tr>
              <a:tr h="216024">
                <a:tc>
                  <a:txBody>
                    <a:bodyPr/>
                    <a:lstStyle/>
                    <a:p>
                      <a:pPr algn="l" fontAlgn="t"/>
                      <a:r>
                        <a:rPr lang="en-ID" sz="900" u="none" strike="noStrike">
                          <a:effectLst/>
                        </a:rPr>
                        <a:t>90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7/1/1968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750882700"/>
                  </a:ext>
                </a:extLst>
              </a:tr>
              <a:tr h="216024">
                <a:tc>
                  <a:txBody>
                    <a:bodyPr/>
                    <a:lstStyle/>
                    <a:p>
                      <a:pPr algn="l" fontAlgn="t"/>
                      <a:r>
                        <a:rPr lang="en-ID" sz="900" u="none" strike="noStrike">
                          <a:effectLst/>
                        </a:rPr>
                        <a:t>91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Mursinah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8/11/1950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280107103"/>
                  </a:ext>
                </a:extLst>
              </a:tr>
              <a:tr h="216024">
                <a:tc>
                  <a:txBody>
                    <a:bodyPr/>
                    <a:lstStyle/>
                    <a:p>
                      <a:pPr algn="l" fontAlgn="t"/>
                      <a:r>
                        <a:rPr lang="en-ID" sz="900" u="none" strike="noStrike">
                          <a:effectLst/>
                        </a:rPr>
                        <a:t>92</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Ijeh Jahrah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03/12/1976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SMP</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005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797060024"/>
                  </a:ext>
                </a:extLst>
              </a:tr>
              <a:tr h="216024">
                <a:tc>
                  <a:txBody>
                    <a:bodyPr/>
                    <a:lstStyle/>
                    <a:p>
                      <a:pPr algn="l" fontAlgn="t"/>
                      <a:r>
                        <a:rPr lang="en-ID" sz="900" u="none" strike="noStrike">
                          <a:effectLst/>
                        </a:rPr>
                        <a:t>93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Ubaidilah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18/11/2000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959912711"/>
                  </a:ext>
                </a:extLst>
              </a:tr>
              <a:tr h="216024">
                <a:tc>
                  <a:txBody>
                    <a:bodyPr/>
                    <a:lstStyle/>
                    <a:p>
                      <a:pPr algn="l" fontAlgn="t"/>
                      <a:r>
                        <a:rPr lang="en-ID" sz="900" u="none" strike="noStrike">
                          <a:effectLst/>
                        </a:rPr>
                        <a:t>94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Teno</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12/8/1950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85168698"/>
                  </a:ext>
                </a:extLst>
              </a:tr>
              <a:tr h="216024">
                <a:tc>
                  <a:txBody>
                    <a:bodyPr/>
                    <a:lstStyle/>
                    <a:p>
                      <a:pPr algn="l" fontAlgn="t"/>
                      <a:r>
                        <a:rPr lang="en-ID" sz="900" u="none" strike="noStrike">
                          <a:effectLst/>
                        </a:rPr>
                        <a:t>95</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Badriah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19/6/1958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208748390"/>
                  </a:ext>
                </a:extLst>
              </a:tr>
              <a:tr h="216024">
                <a:tc>
                  <a:txBody>
                    <a:bodyPr/>
                    <a:lstStyle/>
                    <a:p>
                      <a:pPr algn="l" fontAlgn="t"/>
                      <a:r>
                        <a:rPr lang="en-ID" sz="900" u="none" strike="noStrike">
                          <a:effectLst/>
                        </a:rPr>
                        <a:t>96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Marpuah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Bekasi/15/11/1979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648063931"/>
                  </a:ext>
                </a:extLst>
              </a:tr>
              <a:tr h="216024">
                <a:tc>
                  <a:txBody>
                    <a:bodyPr/>
                    <a:lstStyle/>
                    <a:p>
                      <a:pPr algn="l" fontAlgn="t"/>
                      <a:r>
                        <a:rPr lang="en-ID" sz="900" u="none" strike="noStrike">
                          <a:effectLst/>
                        </a:rPr>
                        <a:t>97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Ibnu Hafidz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18/11/2000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SMK</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340093400"/>
                  </a:ext>
                </a:extLst>
              </a:tr>
              <a:tr h="216024">
                <a:tc>
                  <a:txBody>
                    <a:bodyPr/>
                    <a:lstStyle/>
                    <a:p>
                      <a:pPr algn="l" fontAlgn="t"/>
                      <a:r>
                        <a:rPr lang="en-ID" sz="900" u="none" strike="noStrike">
                          <a:effectLst/>
                        </a:rPr>
                        <a:t>98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Afrinah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Bekasi,21/4/1958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158546664"/>
                  </a:ext>
                </a:extLst>
              </a:tr>
              <a:tr h="216024">
                <a:tc>
                  <a:txBody>
                    <a:bodyPr/>
                    <a:lstStyle/>
                    <a:p>
                      <a:pPr algn="l" fontAlgn="t"/>
                      <a:r>
                        <a:rPr lang="en-ID" sz="900" u="none" strike="noStrike">
                          <a:effectLst/>
                        </a:rPr>
                        <a:t>99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Eni A[riyanti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Palembang,23/4/1985</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SMP</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007 RW 023 Harapan Jaya Bekasi </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489971775"/>
                  </a:ext>
                </a:extLst>
              </a:tr>
              <a:tr h="169744">
                <a:tc>
                  <a:txBody>
                    <a:bodyPr/>
                    <a:lstStyle/>
                    <a:p>
                      <a:pPr algn="l" fontAlgn="t"/>
                      <a:r>
                        <a:rPr lang="en-ID" sz="900" u="none" strike="noStrike">
                          <a:effectLst/>
                        </a:rPr>
                        <a:t>100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Syaripah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5/5/1976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013 RW 008 Perwira Bekasi</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367286742"/>
                  </a:ext>
                </a:extLst>
              </a:tr>
            </a:tbl>
          </a:graphicData>
        </a:graphic>
      </p:graphicFrame>
      <p:sp>
        <p:nvSpPr>
          <p:cNvPr id="8" name="Flowchart: Punched Tape 7">
            <a:extLst>
              <a:ext uri="{FF2B5EF4-FFF2-40B4-BE49-F238E27FC236}">
                <a16:creationId xmlns:a16="http://schemas.microsoft.com/office/drawing/2014/main" id="{9C5C8D06-7C16-4126-91AA-6C320D853D9E}"/>
              </a:ext>
            </a:extLst>
          </p:cNvPr>
          <p:cNvSpPr/>
          <p:nvPr/>
        </p:nvSpPr>
        <p:spPr>
          <a:xfrm>
            <a:off x="-84061" y="9708254"/>
            <a:ext cx="7026122" cy="682971"/>
          </a:xfrm>
          <a:prstGeom prst="flowChartPunchedTape">
            <a:avLst/>
          </a:prstGeom>
          <a:gradFill flip="none" rotWithShape="1">
            <a:gsLst>
              <a:gs pos="0">
                <a:schemeClr val="accent3">
                  <a:alpha val="93000"/>
                  <a:lumMod val="30000"/>
                </a:schemeClr>
              </a:gs>
              <a:gs pos="48000">
                <a:schemeClr val="accent3">
                  <a:lumMod val="97000"/>
                  <a:lumOff val="3000"/>
                </a:schemeClr>
              </a:gs>
              <a:gs pos="100000">
                <a:schemeClr val="accent3">
                  <a:lumMod val="60000"/>
                  <a:lumOff val="4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CD452F85-6F92-4F19-9351-1497697A0E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4" t="8802" r="16167" b="7198"/>
          <a:stretch/>
        </p:blipFill>
        <p:spPr>
          <a:xfrm flipH="1">
            <a:off x="5201679" y="8769382"/>
            <a:ext cx="936103" cy="741259"/>
          </a:xfrm>
          <a:prstGeom prst="rect">
            <a:avLst/>
          </a:prstGeom>
        </p:spPr>
      </p:pic>
      <p:pic>
        <p:nvPicPr>
          <p:cNvPr id="11" name="Picture 10">
            <a:extLst>
              <a:ext uri="{FF2B5EF4-FFF2-40B4-BE49-F238E27FC236}">
                <a16:creationId xmlns:a16="http://schemas.microsoft.com/office/drawing/2014/main" id="{FCD9038F-230E-46B9-9FDB-DB0F7E9A8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5090" y="9140010"/>
            <a:ext cx="554018" cy="384566"/>
          </a:xfrm>
          <a:prstGeom prst="rect">
            <a:avLst/>
          </a:prstGeom>
        </p:spPr>
      </p:pic>
      <p:pic>
        <p:nvPicPr>
          <p:cNvPr id="9" name="Picture 8">
            <a:extLst>
              <a:ext uri="{FF2B5EF4-FFF2-40B4-BE49-F238E27FC236}">
                <a16:creationId xmlns:a16="http://schemas.microsoft.com/office/drawing/2014/main" id="{01E06133-05BE-4724-8C49-6F0C62BBF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7233" y="934798"/>
            <a:ext cx="741259" cy="741259"/>
          </a:xfrm>
          <a:prstGeom prst="rect">
            <a:avLst/>
          </a:prstGeom>
        </p:spPr>
      </p:pic>
    </p:spTree>
    <p:extLst>
      <p:ext uri="{BB962C8B-B14F-4D97-AF65-F5344CB8AC3E}">
        <p14:creationId xmlns:p14="http://schemas.microsoft.com/office/powerpoint/2010/main" val="329854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9EB9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3A2399-D7D5-83F0-2D15-C5FC51B97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36" y="1151187"/>
            <a:ext cx="792088" cy="741659"/>
          </a:xfrm>
          <a:prstGeom prst="rect">
            <a:avLst/>
          </a:prstGeom>
        </p:spPr>
      </p:pic>
      <p:pic>
        <p:nvPicPr>
          <p:cNvPr id="13" name="Picture 12">
            <a:extLst>
              <a:ext uri="{FF2B5EF4-FFF2-40B4-BE49-F238E27FC236}">
                <a16:creationId xmlns:a16="http://schemas.microsoft.com/office/drawing/2014/main" id="{64DEFA1E-AE56-690B-5731-EE8CC3888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88" y="755650"/>
            <a:ext cx="6858000" cy="6858000"/>
          </a:xfrm>
          <a:prstGeom prst="rect">
            <a:avLst/>
          </a:prstGeom>
        </p:spPr>
      </p:pic>
      <p:pic>
        <p:nvPicPr>
          <p:cNvPr id="23" name="Picture 22">
            <a:extLst>
              <a:ext uri="{FF2B5EF4-FFF2-40B4-BE49-F238E27FC236}">
                <a16:creationId xmlns:a16="http://schemas.microsoft.com/office/drawing/2014/main" id="{2F38CCAA-03A8-112D-3FD3-1288EE287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3715"/>
            <a:ext cx="7065004" cy="3974065"/>
          </a:xfrm>
          <a:prstGeom prst="rect">
            <a:avLst/>
          </a:prstGeom>
          <a:gradFill>
            <a:gsLst>
              <a:gs pos="0">
                <a:schemeClr val="bg2">
                  <a:tint val="94000"/>
                  <a:satMod val="80000"/>
                  <a:alpha val="87000"/>
                  <a:lumMod val="71000"/>
                  <a:lumOff val="29000"/>
                </a:schemeClr>
              </a:gs>
              <a:gs pos="100000">
                <a:srgbClr val="91B068"/>
              </a:gs>
            </a:gsLst>
            <a:path path="circle">
              <a:fillToRect l="43000" r="43000" b="100000"/>
            </a:path>
          </a:gradFill>
          <a:effectLst>
            <a:reflection endPos="0" dir="5400000" sy="-100000" algn="bl" rotWithShape="0"/>
            <a:softEdge rad="723900"/>
          </a:effectLst>
        </p:spPr>
      </p:pic>
      <p:sp>
        <p:nvSpPr>
          <p:cNvPr id="17" name="TextBox 16">
            <a:extLst>
              <a:ext uri="{FF2B5EF4-FFF2-40B4-BE49-F238E27FC236}">
                <a16:creationId xmlns:a16="http://schemas.microsoft.com/office/drawing/2014/main" id="{26FFC32D-714B-B7A1-F4F9-B72E18207C5F}"/>
              </a:ext>
            </a:extLst>
          </p:cNvPr>
          <p:cNvSpPr txBox="1"/>
          <p:nvPr/>
        </p:nvSpPr>
        <p:spPr>
          <a:xfrm>
            <a:off x="514083" y="2856775"/>
            <a:ext cx="2706638" cy="646331"/>
          </a:xfrm>
          <a:prstGeom prst="rect">
            <a:avLst/>
          </a:prstGeom>
          <a:noFill/>
        </p:spPr>
        <p:txBody>
          <a:bodyPr wrap="none" rtlCol="0">
            <a:spAutoFit/>
          </a:bodyPr>
          <a:lstStyle/>
          <a:p>
            <a:pPr algn="ctr"/>
            <a:r>
              <a:rPr lang="en-US" dirty="0">
                <a:solidFill>
                  <a:schemeClr val="tx1">
                    <a:lumMod val="50000"/>
                    <a:lumOff val="50000"/>
                  </a:schemeClr>
                </a:solidFill>
                <a:latin typeface="Arial" panose="020B0604020202020204" pitchFamily="34" charset="0"/>
                <a:cs typeface="Arial" panose="020B0604020202020204" pitchFamily="34" charset="0"/>
              </a:rPr>
              <a:t>PROPOSAL KEGIATAN </a:t>
            </a:r>
          </a:p>
          <a:p>
            <a:pPr algn="ctr"/>
            <a:r>
              <a:rPr lang="en-US" dirty="0">
                <a:solidFill>
                  <a:schemeClr val="tx1">
                    <a:lumMod val="50000"/>
                    <a:lumOff val="50000"/>
                  </a:schemeClr>
                </a:solidFill>
                <a:latin typeface="Arial" panose="020B0604020202020204" pitchFamily="34" charset="0"/>
                <a:cs typeface="Arial" panose="020B0604020202020204" pitchFamily="34" charset="0"/>
              </a:rPr>
              <a:t>IDUL QURBAN </a:t>
            </a:r>
            <a:endParaRPr lang="en-ID"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37289FC-6E58-3597-9866-19FFF58EA8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18" y="9204783"/>
            <a:ext cx="6729958" cy="672996"/>
          </a:xfrm>
          <a:prstGeom prst="rect">
            <a:avLst/>
          </a:prstGeom>
        </p:spPr>
      </p:pic>
    </p:spTree>
    <p:extLst>
      <p:ext uri="{BB962C8B-B14F-4D97-AF65-F5344CB8AC3E}">
        <p14:creationId xmlns:p14="http://schemas.microsoft.com/office/powerpoint/2010/main" val="414102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B34C0-0038-030D-7B61-97F6C2F78764}"/>
              </a:ext>
            </a:extLst>
          </p:cNvPr>
          <p:cNvSpPr txBox="1"/>
          <p:nvPr/>
        </p:nvSpPr>
        <p:spPr>
          <a:xfrm>
            <a:off x="382352" y="724362"/>
            <a:ext cx="6093296" cy="1938992"/>
          </a:xfrm>
          <a:prstGeom prst="rect">
            <a:avLst/>
          </a:prstGeom>
          <a:noFill/>
        </p:spPr>
        <p:txBody>
          <a:bodyPr wrap="square">
            <a:spAutoFit/>
          </a:bodyPr>
          <a:lstStyle/>
          <a:p>
            <a:pPr algn="ctr">
              <a:spcAft>
                <a:spcPts val="50"/>
              </a:spcAft>
            </a:pPr>
            <a:r>
              <a:rPr lang="en-US" sz="60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PROPOSAL KEGIATAN </a:t>
            </a:r>
          </a:p>
          <a:p>
            <a:pPr algn="ctr">
              <a:spcAft>
                <a:spcPts val="50"/>
              </a:spcAft>
            </a:pPr>
            <a:r>
              <a:rPr lang="en-US" sz="60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QURBAN</a:t>
            </a:r>
          </a:p>
        </p:txBody>
      </p:sp>
      <p:sp>
        <p:nvSpPr>
          <p:cNvPr id="5" name="TextBox 4">
            <a:extLst>
              <a:ext uri="{FF2B5EF4-FFF2-40B4-BE49-F238E27FC236}">
                <a16:creationId xmlns:a16="http://schemas.microsoft.com/office/drawing/2014/main" id="{8755C82C-7664-3A19-2747-491D1343F2BA}"/>
              </a:ext>
            </a:extLst>
          </p:cNvPr>
          <p:cNvSpPr txBox="1"/>
          <p:nvPr/>
        </p:nvSpPr>
        <p:spPr>
          <a:xfrm>
            <a:off x="2636912" y="1926432"/>
            <a:ext cx="1708896" cy="1384995"/>
          </a:xfrm>
          <a:prstGeom prst="rect">
            <a:avLst/>
          </a:prstGeom>
          <a:noFill/>
        </p:spPr>
        <p:txBody>
          <a:bodyPr wrap="square" rtlCol="0">
            <a:spAutoFit/>
          </a:bodyPr>
          <a:lstStyle/>
          <a:p>
            <a:r>
              <a:rPr lang="en-US"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2022 M \ 1443 H </a:t>
            </a:r>
            <a:r>
              <a:rPr lang="en-US" sz="66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 </a:t>
            </a:r>
            <a:endParaRPr lang="en-ID" sz="66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endParaRPr>
          </a:p>
          <a:p>
            <a:endParaRPr lang="en-ID" dirty="0"/>
          </a:p>
        </p:txBody>
      </p:sp>
      <p:pic>
        <p:nvPicPr>
          <p:cNvPr id="4" name="Picture 3">
            <a:extLst>
              <a:ext uri="{FF2B5EF4-FFF2-40B4-BE49-F238E27FC236}">
                <a16:creationId xmlns:a16="http://schemas.microsoft.com/office/drawing/2014/main" id="{3AB8C3C5-1751-6E74-C77B-AD113A55D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39" y="9930938"/>
            <a:ext cx="7081639" cy="725305"/>
          </a:xfrm>
          <a:prstGeom prst="rect">
            <a:avLst/>
          </a:prstGeom>
        </p:spPr>
      </p:pic>
      <p:pic>
        <p:nvPicPr>
          <p:cNvPr id="7" name="Picture 6">
            <a:extLst>
              <a:ext uri="{FF2B5EF4-FFF2-40B4-BE49-F238E27FC236}">
                <a16:creationId xmlns:a16="http://schemas.microsoft.com/office/drawing/2014/main" id="{5525F150-54AA-38DB-FEFD-3799489908B2}"/>
              </a:ext>
            </a:extLst>
          </p:cNvPr>
          <p:cNvPicPr>
            <a:picLocks noChangeAspect="1"/>
          </p:cNvPicPr>
          <p:nvPr/>
        </p:nvPicPr>
        <p:blipFill>
          <a:blip r:embed="rId4" cstate="print">
            <a:clrChange>
              <a:clrFrom>
                <a:srgbClr val="CB2B33"/>
              </a:clrFrom>
              <a:clrTo>
                <a:srgbClr val="CB2B33">
                  <a:alpha val="0"/>
                </a:srgbClr>
              </a:clrTo>
            </a:clrChange>
            <a:extLst>
              <a:ext uri="{BEBA8EAE-BF5A-486C-A8C5-ECC9F3942E4B}">
                <a14:imgProps xmlns:a14="http://schemas.microsoft.com/office/drawing/2010/main">
                  <a14:imgLayer r:embed="rId5">
                    <a14:imgEffect>
                      <a14:colorTemperature colorTemp="6700"/>
                    </a14:imgEffect>
                    <a14:imgEffect>
                      <a14:saturation sat="113000"/>
                    </a14:imgEffect>
                  </a14:imgLayer>
                </a14:imgProps>
              </a:ext>
              <a:ext uri="{28A0092B-C50C-407E-A947-70E740481C1C}">
                <a14:useLocalDpi xmlns:a14="http://schemas.microsoft.com/office/drawing/2010/main" val="0"/>
              </a:ext>
            </a:extLst>
          </a:blip>
          <a:stretch>
            <a:fillRect/>
          </a:stretch>
        </p:blipFill>
        <p:spPr>
          <a:xfrm>
            <a:off x="2607039" y="7122275"/>
            <a:ext cx="792088" cy="741645"/>
          </a:xfrm>
          <a:prstGeom prst="rect">
            <a:avLst/>
          </a:prstGeom>
        </p:spPr>
      </p:pic>
      <p:sp>
        <p:nvSpPr>
          <p:cNvPr id="11" name="TextBox 10">
            <a:extLst>
              <a:ext uri="{FF2B5EF4-FFF2-40B4-BE49-F238E27FC236}">
                <a16:creationId xmlns:a16="http://schemas.microsoft.com/office/drawing/2014/main" id="{A74A73C3-3B9B-422B-6D01-C5EEF8820475}"/>
              </a:ext>
            </a:extLst>
          </p:cNvPr>
          <p:cNvSpPr txBox="1"/>
          <p:nvPr/>
        </p:nvSpPr>
        <p:spPr>
          <a:xfrm>
            <a:off x="631538" y="8144093"/>
            <a:ext cx="5714083" cy="1077218"/>
          </a:xfrm>
          <a:prstGeom prst="rect">
            <a:avLst/>
          </a:prstGeom>
          <a:noFill/>
        </p:spPr>
        <p:txBody>
          <a:bodyPr wrap="square" rtlCol="0">
            <a:spAutoFit/>
          </a:bodyPr>
          <a:lstStyle/>
          <a:p>
            <a:pPr algn="ctr"/>
            <a:r>
              <a:rPr lang="en-US" sz="3200" dirty="0">
                <a:solidFill>
                  <a:schemeClr val="bg1"/>
                </a:solidFill>
                <a:latin typeface="Cooper Std Black" panose="0208090304030B020404" pitchFamily="18" charset="0"/>
              </a:rPr>
              <a:t>Yayasan </a:t>
            </a:r>
            <a:r>
              <a:rPr lang="en-US" sz="3200" dirty="0" err="1">
                <a:solidFill>
                  <a:schemeClr val="bg1"/>
                </a:solidFill>
                <a:latin typeface="Cooper Std Black" panose="0208090304030B020404" pitchFamily="18" charset="0"/>
              </a:rPr>
              <a:t>Buana</a:t>
            </a:r>
            <a:r>
              <a:rPr lang="en-US" sz="3200" dirty="0">
                <a:solidFill>
                  <a:schemeClr val="bg1"/>
                </a:solidFill>
                <a:latin typeface="Cooper Std Black" panose="0208090304030B020404" pitchFamily="18" charset="0"/>
              </a:rPr>
              <a:t> Kasih Indonesia</a:t>
            </a:r>
            <a:endParaRPr lang="en-ID" sz="3200" dirty="0">
              <a:solidFill>
                <a:schemeClr val="bg1"/>
              </a:solidFill>
              <a:latin typeface="Cooper Std Black" panose="0208090304030B020404" pitchFamily="18" charset="0"/>
            </a:endParaRPr>
          </a:p>
        </p:txBody>
      </p:sp>
    </p:spTree>
    <p:extLst>
      <p:ext uri="{BB962C8B-B14F-4D97-AF65-F5344CB8AC3E}">
        <p14:creationId xmlns:p14="http://schemas.microsoft.com/office/powerpoint/2010/main" val="427913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C217F-53DE-8BFD-3EE0-F3B3EFFDE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sp>
        <p:nvSpPr>
          <p:cNvPr id="4" name="TextBox 3">
            <a:extLst>
              <a:ext uri="{FF2B5EF4-FFF2-40B4-BE49-F238E27FC236}">
                <a16:creationId xmlns:a16="http://schemas.microsoft.com/office/drawing/2014/main" id="{88EB90EE-C197-47B5-3010-3A5A245B9EC5}"/>
              </a:ext>
            </a:extLst>
          </p:cNvPr>
          <p:cNvSpPr txBox="1"/>
          <p:nvPr/>
        </p:nvSpPr>
        <p:spPr>
          <a:xfrm>
            <a:off x="658498" y="2147085"/>
            <a:ext cx="5755427" cy="5478423"/>
          </a:xfrm>
          <a:prstGeom prst="rect">
            <a:avLst/>
          </a:prstGeom>
          <a:noFill/>
        </p:spPr>
        <p:txBody>
          <a:bodyPr wrap="square" rtlCol="0">
            <a:spAutoFit/>
          </a:bodyPr>
          <a:lstStyle/>
          <a:p>
            <a:pPr algn="just"/>
            <a:r>
              <a:rPr lang="en-US" sz="1400" i="1" dirty="0">
                <a:solidFill>
                  <a:schemeClr val="bg1"/>
                </a:solidFill>
                <a:cs typeface="Segoe UI" pitchFamily="34" charset="0"/>
              </a:rPr>
              <a:t>“</a:t>
            </a:r>
            <a:r>
              <a:rPr lang="en-ID" sz="1400" i="1" dirty="0" err="1">
                <a:solidFill>
                  <a:schemeClr val="bg1"/>
                </a:solidFill>
                <a:cs typeface="Segoe UI" pitchFamily="34" charset="0"/>
              </a:rPr>
              <a:t>Sungguh</a:t>
            </a:r>
            <a:r>
              <a:rPr lang="en-ID" sz="1400" i="1" dirty="0">
                <a:solidFill>
                  <a:schemeClr val="bg1"/>
                </a:solidFill>
                <a:cs typeface="Segoe UI" pitchFamily="34" charset="0"/>
              </a:rPr>
              <a:t>, Kami </a:t>
            </a:r>
            <a:r>
              <a:rPr lang="en-ID" sz="1400" i="1" dirty="0" err="1">
                <a:solidFill>
                  <a:schemeClr val="bg1"/>
                </a:solidFill>
                <a:cs typeface="Segoe UI" pitchFamily="34" charset="0"/>
              </a:rPr>
              <a:t>telah</a:t>
            </a:r>
            <a:r>
              <a:rPr lang="en-ID" sz="1400" i="1" dirty="0">
                <a:solidFill>
                  <a:schemeClr val="bg1"/>
                </a:solidFill>
                <a:cs typeface="Segoe UI" pitchFamily="34" charset="0"/>
              </a:rPr>
              <a:t> </a:t>
            </a:r>
            <a:r>
              <a:rPr lang="en-ID" sz="1400" i="1" dirty="0" err="1">
                <a:solidFill>
                  <a:schemeClr val="bg1"/>
                </a:solidFill>
                <a:cs typeface="Segoe UI" pitchFamily="34" charset="0"/>
              </a:rPr>
              <a:t>memberimu</a:t>
            </a:r>
            <a:r>
              <a:rPr lang="en-ID" sz="1400" i="1" dirty="0">
                <a:solidFill>
                  <a:schemeClr val="bg1"/>
                </a:solidFill>
                <a:cs typeface="Segoe UI" pitchFamily="34" charset="0"/>
              </a:rPr>
              <a:t> (Muhammad) </a:t>
            </a:r>
            <a:r>
              <a:rPr lang="en-ID" sz="1400" i="1" dirty="0" err="1">
                <a:solidFill>
                  <a:schemeClr val="bg1"/>
                </a:solidFill>
                <a:cs typeface="Segoe UI" pitchFamily="34" charset="0"/>
              </a:rPr>
              <a:t>nikmat</a:t>
            </a:r>
            <a:r>
              <a:rPr lang="en-ID" sz="1400" i="1" dirty="0">
                <a:solidFill>
                  <a:schemeClr val="bg1"/>
                </a:solidFill>
                <a:cs typeface="Segoe UI" pitchFamily="34" charset="0"/>
              </a:rPr>
              <a:t> yang </a:t>
            </a:r>
            <a:r>
              <a:rPr lang="en-ID" sz="1400" i="1" dirty="0" err="1">
                <a:solidFill>
                  <a:schemeClr val="bg1"/>
                </a:solidFill>
                <a:cs typeface="Segoe UI" pitchFamily="34" charset="0"/>
              </a:rPr>
              <a:t>banyak</a:t>
            </a:r>
            <a:r>
              <a:rPr lang="en-ID" sz="1400" i="1" dirty="0">
                <a:solidFill>
                  <a:schemeClr val="bg1"/>
                </a:solidFill>
                <a:cs typeface="Segoe UI" pitchFamily="34" charset="0"/>
              </a:rPr>
              <a:t>.</a:t>
            </a:r>
          </a:p>
          <a:p>
            <a:pPr algn="just"/>
            <a:r>
              <a:rPr lang="en-ID" sz="1400" i="1" dirty="0" err="1">
                <a:solidFill>
                  <a:schemeClr val="bg1"/>
                </a:solidFill>
                <a:cs typeface="Segoe UI" pitchFamily="34" charset="0"/>
              </a:rPr>
              <a:t>Maka</a:t>
            </a:r>
            <a:r>
              <a:rPr lang="en-ID" sz="1400" i="1" dirty="0">
                <a:solidFill>
                  <a:schemeClr val="bg1"/>
                </a:solidFill>
                <a:cs typeface="Segoe UI" pitchFamily="34" charset="0"/>
              </a:rPr>
              <a:t> </a:t>
            </a:r>
            <a:r>
              <a:rPr lang="en-ID" sz="1400" i="1" dirty="0" err="1">
                <a:solidFill>
                  <a:schemeClr val="bg1"/>
                </a:solidFill>
                <a:cs typeface="Segoe UI" pitchFamily="34" charset="0"/>
              </a:rPr>
              <a:t>laksanakanlah</a:t>
            </a:r>
            <a:r>
              <a:rPr lang="en-ID" sz="1400" i="1" dirty="0">
                <a:solidFill>
                  <a:schemeClr val="bg1"/>
                </a:solidFill>
                <a:cs typeface="Segoe UI" pitchFamily="34" charset="0"/>
              </a:rPr>
              <a:t> </a:t>
            </a:r>
            <a:r>
              <a:rPr lang="en-ID" sz="1400" i="1" dirty="0" err="1">
                <a:solidFill>
                  <a:schemeClr val="bg1"/>
                </a:solidFill>
                <a:cs typeface="Segoe UI" pitchFamily="34" charset="0"/>
              </a:rPr>
              <a:t>sholat</a:t>
            </a:r>
            <a:r>
              <a:rPr lang="en-ID" sz="1400" i="1" dirty="0">
                <a:solidFill>
                  <a:schemeClr val="bg1"/>
                </a:solidFill>
                <a:cs typeface="Segoe UI" pitchFamily="34" charset="0"/>
              </a:rPr>
              <a:t> </a:t>
            </a:r>
            <a:r>
              <a:rPr lang="en-ID" sz="1400" i="1" dirty="0" err="1">
                <a:solidFill>
                  <a:schemeClr val="bg1"/>
                </a:solidFill>
                <a:cs typeface="Segoe UI" pitchFamily="34" charset="0"/>
              </a:rPr>
              <a:t>karena</a:t>
            </a:r>
            <a:r>
              <a:rPr lang="en-ID" sz="1400" i="1" dirty="0">
                <a:solidFill>
                  <a:schemeClr val="bg1"/>
                </a:solidFill>
                <a:cs typeface="Segoe UI" pitchFamily="34" charset="0"/>
              </a:rPr>
              <a:t> </a:t>
            </a:r>
            <a:r>
              <a:rPr lang="en-ID" sz="1400" i="1" dirty="0" err="1">
                <a:solidFill>
                  <a:schemeClr val="bg1"/>
                </a:solidFill>
                <a:cs typeface="Segoe UI" pitchFamily="34" charset="0"/>
              </a:rPr>
              <a:t>Tuhanmu</a:t>
            </a:r>
            <a:r>
              <a:rPr lang="en-ID" sz="1400" i="1" dirty="0">
                <a:solidFill>
                  <a:schemeClr val="bg1"/>
                </a:solidFill>
                <a:cs typeface="Segoe UI" pitchFamily="34" charset="0"/>
              </a:rPr>
              <a:t>, dan </a:t>
            </a:r>
            <a:r>
              <a:rPr lang="en-ID" sz="1400" i="1" dirty="0" err="1">
                <a:solidFill>
                  <a:schemeClr val="bg1"/>
                </a:solidFill>
                <a:cs typeface="Segoe UI" pitchFamily="34" charset="0"/>
              </a:rPr>
              <a:t>berkurbanlah</a:t>
            </a:r>
            <a:r>
              <a:rPr lang="en-ID" sz="1400" i="1" dirty="0">
                <a:solidFill>
                  <a:schemeClr val="bg1"/>
                </a:solidFill>
                <a:cs typeface="Segoe UI" pitchFamily="34" charset="0"/>
              </a:rPr>
              <a:t> (</a:t>
            </a:r>
            <a:r>
              <a:rPr lang="en-ID" sz="1400" i="1" dirty="0" err="1">
                <a:solidFill>
                  <a:schemeClr val="bg1"/>
                </a:solidFill>
                <a:cs typeface="Segoe UI" pitchFamily="34" charset="0"/>
              </a:rPr>
              <a:t>sebagai</a:t>
            </a:r>
            <a:r>
              <a:rPr lang="en-ID" sz="1400" i="1" dirty="0">
                <a:solidFill>
                  <a:schemeClr val="bg1"/>
                </a:solidFill>
                <a:cs typeface="Segoe UI" pitchFamily="34" charset="0"/>
              </a:rPr>
              <a:t> ibadah dan </a:t>
            </a:r>
            <a:r>
              <a:rPr lang="en-ID" sz="1400" i="1" dirty="0" err="1">
                <a:solidFill>
                  <a:schemeClr val="bg1"/>
                </a:solidFill>
                <a:cs typeface="Segoe UI" pitchFamily="34" charset="0"/>
              </a:rPr>
              <a:t>mendekatkan</a:t>
            </a:r>
            <a:r>
              <a:rPr lang="en-ID" sz="1400" i="1" dirty="0">
                <a:solidFill>
                  <a:schemeClr val="bg1"/>
                </a:solidFill>
                <a:cs typeface="Segoe UI" pitchFamily="34" charset="0"/>
              </a:rPr>
              <a:t> </a:t>
            </a:r>
            <a:r>
              <a:rPr lang="en-ID" sz="1400" i="1" dirty="0" err="1">
                <a:solidFill>
                  <a:schemeClr val="bg1"/>
                </a:solidFill>
                <a:cs typeface="Segoe UI" pitchFamily="34" charset="0"/>
              </a:rPr>
              <a:t>diri</a:t>
            </a:r>
            <a:r>
              <a:rPr lang="en-ID" sz="1400" i="1" dirty="0">
                <a:solidFill>
                  <a:schemeClr val="bg1"/>
                </a:solidFill>
                <a:cs typeface="Segoe UI" pitchFamily="34" charset="0"/>
              </a:rPr>
              <a:t> </a:t>
            </a:r>
            <a:r>
              <a:rPr lang="en-ID" sz="1400" i="1" dirty="0" err="1">
                <a:solidFill>
                  <a:schemeClr val="bg1"/>
                </a:solidFill>
                <a:cs typeface="Segoe UI" pitchFamily="34" charset="0"/>
              </a:rPr>
              <a:t>kepada</a:t>
            </a:r>
            <a:r>
              <a:rPr lang="en-ID" sz="1400" i="1" dirty="0">
                <a:solidFill>
                  <a:schemeClr val="bg1"/>
                </a:solidFill>
                <a:cs typeface="Segoe UI" pitchFamily="34" charset="0"/>
              </a:rPr>
              <a:t> Allah). </a:t>
            </a:r>
            <a:r>
              <a:rPr lang="en-ID" sz="1400" i="1" dirty="0" err="1">
                <a:solidFill>
                  <a:schemeClr val="bg1"/>
                </a:solidFill>
                <a:cs typeface="Segoe UI" pitchFamily="34" charset="0"/>
              </a:rPr>
              <a:t>Sungguh</a:t>
            </a:r>
            <a:r>
              <a:rPr lang="en-ID" sz="1400" i="1" dirty="0">
                <a:solidFill>
                  <a:schemeClr val="bg1"/>
                </a:solidFill>
                <a:cs typeface="Segoe UI" pitchFamily="34" charset="0"/>
              </a:rPr>
              <a:t>, orang-orang yang </a:t>
            </a:r>
            <a:r>
              <a:rPr lang="en-ID" sz="1400" i="1" dirty="0" err="1">
                <a:solidFill>
                  <a:schemeClr val="bg1"/>
                </a:solidFill>
                <a:cs typeface="Segoe UI" pitchFamily="34" charset="0"/>
              </a:rPr>
              <a:t>membencimu</a:t>
            </a:r>
            <a:r>
              <a:rPr lang="en-ID" sz="1400" i="1" dirty="0">
                <a:solidFill>
                  <a:schemeClr val="bg1"/>
                </a:solidFill>
                <a:cs typeface="Segoe UI" pitchFamily="34" charset="0"/>
              </a:rPr>
              <a:t> </a:t>
            </a:r>
            <a:r>
              <a:rPr lang="en-ID" sz="1400" i="1" dirty="0" err="1">
                <a:solidFill>
                  <a:schemeClr val="bg1"/>
                </a:solidFill>
                <a:cs typeface="Segoe UI" pitchFamily="34" charset="0"/>
              </a:rPr>
              <a:t>dialah</a:t>
            </a:r>
            <a:r>
              <a:rPr lang="en-ID" sz="1400" i="1" dirty="0">
                <a:solidFill>
                  <a:schemeClr val="bg1"/>
                </a:solidFill>
                <a:cs typeface="Segoe UI" pitchFamily="34" charset="0"/>
              </a:rPr>
              <a:t> yang </a:t>
            </a:r>
            <a:r>
              <a:rPr lang="en-ID" sz="1400" i="1" dirty="0" err="1">
                <a:solidFill>
                  <a:schemeClr val="bg1"/>
                </a:solidFill>
                <a:cs typeface="Segoe UI" pitchFamily="34" charset="0"/>
              </a:rPr>
              <a:t>terputus</a:t>
            </a:r>
            <a:r>
              <a:rPr lang="en-ID" sz="1400" i="1" dirty="0">
                <a:solidFill>
                  <a:schemeClr val="bg1"/>
                </a:solidFill>
                <a:cs typeface="Segoe UI" pitchFamily="34" charset="0"/>
              </a:rPr>
              <a:t> (</a:t>
            </a:r>
            <a:r>
              <a:rPr lang="en-ID" sz="1400" i="1" dirty="0" err="1">
                <a:solidFill>
                  <a:schemeClr val="bg1"/>
                </a:solidFill>
                <a:cs typeface="Segoe UI" pitchFamily="34" charset="0"/>
              </a:rPr>
              <a:t>dari</a:t>
            </a:r>
            <a:r>
              <a:rPr lang="en-ID" sz="1400" i="1" dirty="0">
                <a:solidFill>
                  <a:schemeClr val="bg1"/>
                </a:solidFill>
                <a:cs typeface="Segoe UI" pitchFamily="34" charset="0"/>
              </a:rPr>
              <a:t> </a:t>
            </a:r>
            <a:r>
              <a:rPr lang="en-ID" sz="1400" i="1" dirty="0" err="1">
                <a:solidFill>
                  <a:schemeClr val="bg1"/>
                </a:solidFill>
                <a:cs typeface="Segoe UI" pitchFamily="34" charset="0"/>
              </a:rPr>
              <a:t>rahmat</a:t>
            </a:r>
            <a:r>
              <a:rPr lang="en-ID" sz="1400" i="1" dirty="0">
                <a:solidFill>
                  <a:schemeClr val="bg1"/>
                </a:solidFill>
                <a:cs typeface="Segoe UI" pitchFamily="34" charset="0"/>
              </a:rPr>
              <a:t> Allah). ( QS : Al </a:t>
            </a:r>
            <a:r>
              <a:rPr lang="en-ID" sz="1400" i="1" dirty="0" err="1">
                <a:solidFill>
                  <a:schemeClr val="bg1"/>
                </a:solidFill>
                <a:cs typeface="Segoe UI" pitchFamily="34" charset="0"/>
              </a:rPr>
              <a:t>Kautsar</a:t>
            </a:r>
            <a:r>
              <a:rPr lang="en-ID" sz="1400" i="1" dirty="0">
                <a:solidFill>
                  <a:schemeClr val="bg1"/>
                </a:solidFill>
                <a:cs typeface="Segoe UI" pitchFamily="34" charset="0"/>
              </a:rPr>
              <a:t> 1-3 )</a:t>
            </a:r>
          </a:p>
          <a:p>
            <a:pPr algn="just"/>
            <a:endParaRPr lang="en-US" sz="1400" i="1" dirty="0">
              <a:solidFill>
                <a:schemeClr val="bg1"/>
              </a:solidFill>
              <a:cs typeface="Segoe UI" pitchFamily="34" charset="0"/>
            </a:endParaRPr>
          </a:p>
          <a:p>
            <a:pPr algn="just" defTabSz="179388"/>
            <a:r>
              <a:rPr lang="ms-MY" sz="1400" dirty="0">
                <a:solidFill>
                  <a:schemeClr val="bg1"/>
                </a:solidFill>
                <a:ea typeface="Times New Roman" panose="02020603050405020304" pitchFamily="18" charset="0"/>
              </a:rPr>
              <a:t>Hari Idul Adha ( Idul Qurban ) adalah merupakan puncak dari ibadah haji</a:t>
            </a:r>
            <a:r>
              <a:rPr lang="en-US" sz="1400" dirty="0">
                <a:solidFill>
                  <a:schemeClr val="bg1"/>
                </a:solidFill>
                <a:ea typeface="Times New Roman" panose="02020603050405020304" pitchFamily="18" charset="0"/>
                <a:cs typeface="Segoe UI" pitchFamily="34" charset="0"/>
              </a:rPr>
              <a:t>. </a:t>
            </a:r>
            <a:r>
              <a:rPr lang="ms-MY" sz="1400" dirty="0">
                <a:solidFill>
                  <a:schemeClr val="bg1"/>
                </a:solidFill>
                <a:ea typeface="Times New Roman" panose="02020603050405020304" pitchFamily="18" charset="0"/>
              </a:rPr>
              <a:t>Dari surat di atas, secara langsung Allah SWT memberikan perintah aol;’’gama (syari’at) di</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dalam kitab-Nya yang suci, bahwa kepada kita yang mengaku sebagai ummat-Nya diwajibkan</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untuk melaksanakan ibadah Penyembelihan Qurban. Sejalan dengan tujuannya, kewajiban ini</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akan jatuh kepada hamba-hamba-Nya yang telah dilimpahi rezki dan membagi rezki yang Allah</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berikan</a:t>
            </a:r>
            <a:r>
              <a:rPr lang="ms-MY" sz="1400" spc="-20"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dengan</a:t>
            </a:r>
            <a:r>
              <a:rPr lang="ms-MY" sz="1400" spc="-1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saudara-saudara</a:t>
            </a:r>
            <a:r>
              <a:rPr lang="ms-MY" sz="1400" spc="2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lain</a:t>
            </a:r>
            <a:r>
              <a:rPr lang="ms-MY" sz="1400" spc="10"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yang</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kurang</a:t>
            </a:r>
            <a:r>
              <a:rPr lang="ms-MY" sz="1400" spc="10"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(dhuafa).</a:t>
            </a:r>
            <a:endParaRPr lang="en-ID" sz="1400" dirty="0">
              <a:solidFill>
                <a:schemeClr val="bg1"/>
              </a:solidFill>
              <a:ea typeface="Times New Roman" panose="02020603050405020304" pitchFamily="18" charset="0"/>
            </a:endParaRPr>
          </a:p>
          <a:p>
            <a:pPr algn="just" defTabSz="179388"/>
            <a:r>
              <a:rPr lang="ms-MY" sz="1400" dirty="0">
                <a:solidFill>
                  <a:schemeClr val="bg1"/>
                </a:solidFill>
              </a:rPr>
              <a:t>Ibadah</a:t>
            </a:r>
            <a:r>
              <a:rPr lang="ms-MY" sz="1400" dirty="0">
                <a:solidFill>
                  <a:schemeClr val="bg1"/>
                </a:solidFill>
                <a:ea typeface="Times New Roman" panose="02020603050405020304" pitchFamily="18" charset="0"/>
              </a:rPr>
              <a:t> </a:t>
            </a:r>
            <a:r>
              <a:rPr lang="ms-MY" sz="1400" dirty="0">
                <a:solidFill>
                  <a:schemeClr val="bg1"/>
                </a:solidFill>
              </a:rPr>
              <a:t>Qurban</a:t>
            </a:r>
            <a:r>
              <a:rPr lang="ms-MY" sz="1400" dirty="0">
                <a:solidFill>
                  <a:schemeClr val="bg1"/>
                </a:solidFill>
                <a:ea typeface="Times New Roman" panose="02020603050405020304" pitchFamily="18" charset="0"/>
              </a:rPr>
              <a:t> </a:t>
            </a:r>
            <a:r>
              <a:rPr lang="ms-MY" sz="1400" dirty="0">
                <a:solidFill>
                  <a:schemeClr val="bg1"/>
                </a:solidFill>
              </a:rPr>
              <a:t>juga</a:t>
            </a:r>
            <a:r>
              <a:rPr lang="ms-MY" sz="1400" dirty="0">
                <a:solidFill>
                  <a:schemeClr val="bg1"/>
                </a:solidFill>
                <a:ea typeface="Times New Roman" panose="02020603050405020304" pitchFamily="18" charset="0"/>
              </a:rPr>
              <a:t> </a:t>
            </a:r>
            <a:r>
              <a:rPr lang="ms-MY" sz="1400" dirty="0">
                <a:solidFill>
                  <a:schemeClr val="bg1"/>
                </a:solidFill>
              </a:rPr>
              <a:t>memiliki</a:t>
            </a:r>
            <a:r>
              <a:rPr lang="ms-MY" sz="1400" dirty="0">
                <a:solidFill>
                  <a:schemeClr val="bg1"/>
                </a:solidFill>
                <a:ea typeface="Times New Roman" panose="02020603050405020304" pitchFamily="18" charset="0"/>
              </a:rPr>
              <a:t> </a:t>
            </a:r>
            <a:r>
              <a:rPr lang="ms-MY" sz="1400" dirty="0">
                <a:solidFill>
                  <a:schemeClr val="bg1"/>
                </a:solidFill>
              </a:rPr>
              <a:t>keutamaan</a:t>
            </a:r>
            <a:r>
              <a:rPr lang="ms-MY" sz="1400" dirty="0">
                <a:solidFill>
                  <a:schemeClr val="bg1"/>
                </a:solidFill>
                <a:ea typeface="Times New Roman" panose="02020603050405020304" pitchFamily="18" charset="0"/>
              </a:rPr>
              <a:t> </a:t>
            </a:r>
            <a:r>
              <a:rPr lang="ms-MY" sz="1400" dirty="0">
                <a:solidFill>
                  <a:schemeClr val="bg1"/>
                </a:solidFill>
              </a:rPr>
              <a:t>yaitu</a:t>
            </a:r>
            <a:r>
              <a:rPr lang="ms-MY" sz="1400" dirty="0">
                <a:solidFill>
                  <a:schemeClr val="bg1"/>
                </a:solidFill>
                <a:ea typeface="Times New Roman" panose="02020603050405020304" pitchFamily="18" charset="0"/>
              </a:rPr>
              <a:t> </a:t>
            </a:r>
            <a:r>
              <a:rPr lang="ms-MY" sz="1400" dirty="0">
                <a:solidFill>
                  <a:schemeClr val="bg1"/>
                </a:solidFill>
              </a:rPr>
              <a:t>pengampunan</a:t>
            </a:r>
            <a:r>
              <a:rPr lang="ms-MY" sz="1400" dirty="0">
                <a:solidFill>
                  <a:schemeClr val="bg1"/>
                </a:solidFill>
                <a:ea typeface="Times New Roman" panose="02020603050405020304" pitchFamily="18" charset="0"/>
              </a:rPr>
              <a:t> </a:t>
            </a:r>
            <a:r>
              <a:rPr lang="ms-MY" sz="1400" dirty="0">
                <a:solidFill>
                  <a:schemeClr val="bg1"/>
                </a:solidFill>
              </a:rPr>
              <a:t>dan</a:t>
            </a:r>
            <a:r>
              <a:rPr lang="ms-MY" sz="1400" dirty="0">
                <a:solidFill>
                  <a:schemeClr val="bg1"/>
                </a:solidFill>
                <a:ea typeface="Times New Roman" panose="02020603050405020304" pitchFamily="18" charset="0"/>
              </a:rPr>
              <a:t> </a:t>
            </a:r>
            <a:r>
              <a:rPr lang="ms-MY" sz="1400" dirty="0">
                <a:solidFill>
                  <a:schemeClr val="bg1"/>
                </a:solidFill>
              </a:rPr>
              <a:t>keridhaan dari Allah SWT. Amalan yang paling dicintai Allah pada hari tersebut adalah hewan Qurban. Oleh karena itu, pelaksanaan ibadah qurban harus diniatkan dalam rangka taat dan menjalankan perintah Allah sebagaimana ayat di atas</a:t>
            </a:r>
            <a:r>
              <a:rPr lang="ms-MY" sz="1400" dirty="0">
                <a:solidFill>
                  <a:schemeClr val="bg1"/>
                </a:solidFill>
                <a:ea typeface="Times New Roman" panose="02020603050405020304" pitchFamily="18" charset="0"/>
              </a:rPr>
              <a:t>.</a:t>
            </a:r>
          </a:p>
          <a:p>
            <a:pPr algn="just" defTabSz="179388"/>
            <a:endParaRPr lang="ms-MY" sz="1400" dirty="0">
              <a:solidFill>
                <a:schemeClr val="bg1"/>
              </a:solidFill>
              <a:ea typeface="Times New Roman" panose="02020603050405020304" pitchFamily="18" charset="0"/>
            </a:endParaRPr>
          </a:p>
          <a:p>
            <a:pPr algn="just" defTabSz="179388"/>
            <a:r>
              <a:rPr lang="ms-MY" sz="1400" dirty="0">
                <a:solidFill>
                  <a:schemeClr val="bg1"/>
                </a:solidFill>
              </a:rPr>
              <a:t>Rasulullah SAW bersabda:</a:t>
            </a:r>
            <a:endParaRPr lang="en-ID" sz="1400" dirty="0">
              <a:solidFill>
                <a:schemeClr val="bg1"/>
              </a:solidFill>
            </a:endParaRPr>
          </a:p>
          <a:p>
            <a:pPr marL="63500" marR="73025" algn="just">
              <a:spcBef>
                <a:spcPts val="5"/>
              </a:spcBef>
            </a:pPr>
            <a:r>
              <a:rPr lang="ms-MY" sz="1400" i="1" dirty="0">
                <a:solidFill>
                  <a:schemeClr val="bg1"/>
                </a:solidFill>
              </a:rPr>
              <a:t>“Tidak ada satu amalan yang paling dicintai Allah dari bani Adam ketika hari raya Iedul Adha selain menyembelih hewan qurban. Sesungguhnya </a:t>
            </a:r>
            <a:r>
              <a:rPr lang="ms-MY" sz="1400" i="1" dirty="0">
                <a:solidFill>
                  <a:schemeClr val="bg1"/>
                </a:solidFill>
                <a:ea typeface="Times New Roman" panose="02020603050405020304" pitchFamily="18" charset="0"/>
              </a:rPr>
              <a:t>hewan qurban itu kelak pada hari kiamat</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akan datang beserta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tanduk-tanduknya, bulu-bulunya dan kuku-kukunya. Dan sesungguhnya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sebelum darah qurban itu menyentuh tanah, ia (pahalanya) telah diterima di sisi Allah, maka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beruntunglah</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kalian</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semua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dengan</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(pahala)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qurban</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itu.” </a:t>
            </a:r>
            <a:r>
              <a:rPr lang="ms-MY" sz="1400" dirty="0">
                <a:solidFill>
                  <a:schemeClr val="bg1"/>
                </a:solidFill>
                <a:ea typeface="Times New Roman" panose="02020603050405020304" pitchFamily="18" charset="0"/>
              </a:rPr>
              <a:t>(HR.</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Tirmidzi,</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Ibnu</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Majjah</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dan</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Hakim)</a:t>
            </a:r>
            <a:endParaRPr lang="en-US" sz="1400" dirty="0">
              <a:solidFill>
                <a:schemeClr val="bg1"/>
              </a:solidFill>
            </a:endParaRPr>
          </a:p>
        </p:txBody>
      </p:sp>
      <p:sp>
        <p:nvSpPr>
          <p:cNvPr id="2" name="TextBox 1">
            <a:extLst>
              <a:ext uri="{FF2B5EF4-FFF2-40B4-BE49-F238E27FC236}">
                <a16:creationId xmlns:a16="http://schemas.microsoft.com/office/drawing/2014/main" id="{D2F6920E-AB05-8AF3-EDDF-D12A0413B34E}"/>
              </a:ext>
            </a:extLst>
          </p:cNvPr>
          <p:cNvSpPr txBox="1"/>
          <p:nvPr/>
        </p:nvSpPr>
        <p:spPr>
          <a:xfrm>
            <a:off x="409877" y="863154"/>
            <a:ext cx="5755427" cy="923330"/>
          </a:xfrm>
          <a:prstGeom prst="rect">
            <a:avLst/>
          </a:prstGeom>
          <a:noFill/>
        </p:spPr>
        <p:txBody>
          <a:bodyPr wrap="square" rtlCol="0">
            <a:spAutoFit/>
          </a:bodyPr>
          <a:lstStyle/>
          <a:p>
            <a:pPr algn="ctr"/>
            <a:br>
              <a:rPr lang="ar-EG" dirty="0">
                <a:solidFill>
                  <a:schemeClr val="bg1"/>
                </a:solidFill>
              </a:rPr>
            </a:br>
            <a:r>
              <a:rPr lang="ar-EG" b="1" i="0" dirty="0">
                <a:solidFill>
                  <a:schemeClr val="bg1"/>
                </a:solidFill>
                <a:effectLst/>
                <a:latin typeface="traditional arabic" panose="02020603050405020304" pitchFamily="18" charset="-78"/>
                <a:cs typeface="traditional arabic" panose="02020603050405020304" pitchFamily="18" charset="-78"/>
              </a:rPr>
              <a:t>بِسْمِ اللَّـهِ الرَّحْمَـٰنِ الرَّحِيمِ</a:t>
            </a:r>
            <a:endParaRPr lang="en-US" dirty="0">
              <a:solidFill>
                <a:schemeClr val="bg1"/>
              </a:solidFill>
            </a:endParaRPr>
          </a:p>
          <a:p>
            <a:pPr algn="ctr"/>
            <a:r>
              <a:rPr lang="ar-EG" b="1" i="0" dirty="0">
                <a:solidFill>
                  <a:schemeClr val="bg1"/>
                </a:solidFill>
                <a:effectLst/>
                <a:latin typeface="traditional arabic" panose="02020603050405020304" pitchFamily="18" charset="-78"/>
                <a:cs typeface="traditional arabic" panose="02020603050405020304" pitchFamily="18" charset="-78"/>
              </a:rPr>
              <a:t>إِنَّا أَعْطَيْنَاكَ الْكَوْثَرَ ﴿١﴾ فَصَلِّ لِرَبِّكَ وَانْحَرْ ﴿٢﴾ إِنَّ شَانِئَكَ هُوَ الْأَبْتَرُ ﴿ ٣ ﴾</a:t>
            </a:r>
            <a:endParaRPr lang="en-ID" dirty="0">
              <a:solidFill>
                <a:schemeClr val="bg1"/>
              </a:solidFill>
            </a:endParaRPr>
          </a:p>
        </p:txBody>
      </p:sp>
      <p:grpSp>
        <p:nvGrpSpPr>
          <p:cNvPr id="11" name="Group 10">
            <a:extLst>
              <a:ext uri="{FF2B5EF4-FFF2-40B4-BE49-F238E27FC236}">
                <a16:creationId xmlns:a16="http://schemas.microsoft.com/office/drawing/2014/main" id="{F2BE242F-B34E-0FBA-1078-435E32EA68B8}"/>
              </a:ext>
            </a:extLst>
          </p:cNvPr>
          <p:cNvGrpSpPr/>
          <p:nvPr/>
        </p:nvGrpSpPr>
        <p:grpSpPr>
          <a:xfrm>
            <a:off x="1916003" y="431106"/>
            <a:ext cx="2881149" cy="461665"/>
            <a:chOff x="2348307" y="1079739"/>
            <a:chExt cx="2139075" cy="461665"/>
          </a:xfrm>
        </p:grpSpPr>
        <p:sp>
          <p:nvSpPr>
            <p:cNvPr id="5" name="TextBox 4">
              <a:extLst>
                <a:ext uri="{FF2B5EF4-FFF2-40B4-BE49-F238E27FC236}">
                  <a16:creationId xmlns:a16="http://schemas.microsoft.com/office/drawing/2014/main" id="{4FE79304-A636-487A-DEFA-A5F06EBC84F6}"/>
                </a:ext>
              </a:extLst>
            </p:cNvPr>
            <p:cNvSpPr txBox="1"/>
            <p:nvPr/>
          </p:nvSpPr>
          <p:spPr>
            <a:xfrm>
              <a:off x="2348307" y="1079739"/>
              <a:ext cx="2139075" cy="461665"/>
            </a:xfrm>
            <a:prstGeom prst="rect">
              <a:avLst/>
            </a:prstGeom>
            <a:noFill/>
          </p:spPr>
          <p:txBody>
            <a:bodyPr wrap="square" rtlCol="0">
              <a:spAutoFit/>
            </a:bodyPr>
            <a:lstStyle/>
            <a:p>
              <a:pPr algn="ctr"/>
              <a:r>
                <a:rPr lang="en-US" sz="2400" b="1" dirty="0">
                  <a:solidFill>
                    <a:schemeClr val="bg1">
                      <a:lumMod val="95000"/>
                    </a:schemeClr>
                  </a:solidFill>
                  <a:effectLst>
                    <a:outerShdw blurRad="38100" dist="38100" dir="2700000" algn="tl">
                      <a:srgbClr val="000000">
                        <a:alpha val="43137"/>
                      </a:srgbClr>
                    </a:outerShdw>
                  </a:effectLst>
                </a:rPr>
                <a:t>PENDAHULUAN</a:t>
              </a:r>
            </a:p>
          </p:txBody>
        </p:sp>
        <p:sp>
          <p:nvSpPr>
            <p:cNvPr id="10" name="Double Bracket 9">
              <a:extLst>
                <a:ext uri="{FF2B5EF4-FFF2-40B4-BE49-F238E27FC236}">
                  <a16:creationId xmlns:a16="http://schemas.microsoft.com/office/drawing/2014/main" id="{77B06295-14F7-1671-6566-952EBDF4ADCC}"/>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Tree>
    <p:extLst>
      <p:ext uri="{BB962C8B-B14F-4D97-AF65-F5344CB8AC3E}">
        <p14:creationId xmlns:p14="http://schemas.microsoft.com/office/powerpoint/2010/main" val="2664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A83188-0CAB-30A9-96D7-C61D1C316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grpSp>
        <p:nvGrpSpPr>
          <p:cNvPr id="5" name="Group 4">
            <a:extLst>
              <a:ext uri="{FF2B5EF4-FFF2-40B4-BE49-F238E27FC236}">
                <a16:creationId xmlns:a16="http://schemas.microsoft.com/office/drawing/2014/main" id="{6102B9C7-3633-CF93-5C32-463B6052B97D}"/>
              </a:ext>
            </a:extLst>
          </p:cNvPr>
          <p:cNvGrpSpPr/>
          <p:nvPr/>
        </p:nvGrpSpPr>
        <p:grpSpPr>
          <a:xfrm>
            <a:off x="1779388" y="853282"/>
            <a:ext cx="3299224" cy="461665"/>
            <a:chOff x="2348307" y="1079739"/>
            <a:chExt cx="2139075" cy="461665"/>
          </a:xfrm>
        </p:grpSpPr>
        <p:sp>
          <p:nvSpPr>
            <p:cNvPr id="6" name="TextBox 5">
              <a:extLst>
                <a:ext uri="{FF2B5EF4-FFF2-40B4-BE49-F238E27FC236}">
                  <a16:creationId xmlns:a16="http://schemas.microsoft.com/office/drawing/2014/main" id="{A997FED7-772B-8DCD-2FF6-71D3E4E83F95}"/>
                </a:ext>
              </a:extLst>
            </p:cNvPr>
            <p:cNvSpPr txBox="1"/>
            <p:nvPr/>
          </p:nvSpPr>
          <p:spPr>
            <a:xfrm>
              <a:off x="2348307" y="1079739"/>
              <a:ext cx="2139075" cy="461665"/>
            </a:xfrm>
            <a:prstGeom prst="rect">
              <a:avLst/>
            </a:prstGeom>
            <a:noFill/>
          </p:spPr>
          <p:txBody>
            <a:bodyPr wrap="square" rtlCol="0">
              <a:spAutoFit/>
            </a:bodyPr>
            <a:lstStyle/>
            <a:p>
              <a:pPr algn="ctr"/>
              <a:r>
                <a:rPr lang="ms-MY" sz="2400" b="1" dirty="0">
                  <a:solidFill>
                    <a:schemeClr val="bg1"/>
                  </a:solidFill>
                </a:rPr>
                <a:t>TUJUAN</a:t>
              </a:r>
              <a:r>
                <a:rPr lang="ms-MY" sz="2400" b="1" kern="0" spc="-10" dirty="0">
                  <a:solidFill>
                    <a:schemeClr val="bg1"/>
                  </a:solidFill>
                  <a:latin typeface="Times New Roman" panose="02020603050405020304" pitchFamily="18" charset="0"/>
                  <a:ea typeface="Times New Roman" panose="02020603050405020304" pitchFamily="18" charset="0"/>
                </a:rPr>
                <a:t> </a:t>
              </a:r>
              <a:r>
                <a:rPr lang="ms-MY" sz="2400" b="1" dirty="0">
                  <a:solidFill>
                    <a:schemeClr val="bg1"/>
                  </a:solidFill>
                </a:rPr>
                <a:t>KEGIATAN</a:t>
              </a:r>
              <a:endParaRPr lang="en-US" sz="2400" b="1" dirty="0">
                <a:solidFill>
                  <a:schemeClr val="bg1">
                    <a:lumMod val="95000"/>
                  </a:schemeClr>
                </a:solidFill>
                <a:effectLst>
                  <a:outerShdw blurRad="38100" dist="38100" dir="2700000" algn="tl">
                    <a:srgbClr val="000000">
                      <a:alpha val="43137"/>
                    </a:srgbClr>
                  </a:outerShdw>
                </a:effectLst>
              </a:endParaRPr>
            </a:p>
          </p:txBody>
        </p:sp>
        <p:sp>
          <p:nvSpPr>
            <p:cNvPr id="7" name="Double Bracket 6">
              <a:extLst>
                <a:ext uri="{FF2B5EF4-FFF2-40B4-BE49-F238E27FC236}">
                  <a16:creationId xmlns:a16="http://schemas.microsoft.com/office/drawing/2014/main" id="{08DFA477-EE87-BD03-A993-035CB6661BA9}"/>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9" name="TextBox 8">
            <a:extLst>
              <a:ext uri="{FF2B5EF4-FFF2-40B4-BE49-F238E27FC236}">
                <a16:creationId xmlns:a16="http://schemas.microsoft.com/office/drawing/2014/main" id="{6FBF065F-0BC8-6665-3A72-148136B1CC87}"/>
              </a:ext>
            </a:extLst>
          </p:cNvPr>
          <p:cNvSpPr txBox="1"/>
          <p:nvPr/>
        </p:nvSpPr>
        <p:spPr>
          <a:xfrm>
            <a:off x="1071762" y="1655242"/>
            <a:ext cx="4903116" cy="3046988"/>
          </a:xfrm>
          <a:prstGeom prst="rect">
            <a:avLst/>
          </a:prstGeom>
          <a:noFill/>
        </p:spPr>
        <p:txBody>
          <a:bodyPr wrap="square" rtlCol="0">
            <a:spAutoFit/>
          </a:bodyPr>
          <a:lstStyle/>
          <a:p>
            <a:pPr marL="342900" indent="-342900">
              <a:buFont typeface="+mj-lt"/>
              <a:buAutoNum type="arabicPeriod"/>
            </a:pPr>
            <a:r>
              <a:rPr lang="ms-MY" sz="1600" dirty="0">
                <a:solidFill>
                  <a:schemeClr val="bg1"/>
                </a:solidFill>
                <a:ea typeface="Times New Roman" panose="02020603050405020304" pitchFamily="18" charset="0"/>
              </a:rPr>
              <a:t>Meneladani</a:t>
            </a:r>
            <a:r>
              <a:rPr lang="ms-MY" sz="1600" spc="-30" dirty="0">
                <a:solidFill>
                  <a:schemeClr val="bg1"/>
                </a:solidFill>
                <a:ea typeface="Times New Roman" panose="02020603050405020304" pitchFamily="18" charset="0"/>
              </a:rPr>
              <a:t> sejarah pengorbanan </a:t>
            </a:r>
            <a:r>
              <a:rPr lang="ms-MY" sz="1600" dirty="0">
                <a:solidFill>
                  <a:schemeClr val="bg1"/>
                </a:solidFill>
                <a:ea typeface="Times New Roman" panose="02020603050405020304" pitchFamily="18" charset="0"/>
              </a:rPr>
              <a:t>Nabi</a:t>
            </a:r>
            <a:r>
              <a:rPr lang="ms-MY" sz="1600" spc="-4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Ibrahim</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AS.</a:t>
            </a:r>
          </a:p>
          <a:p>
            <a:pPr marL="342900" indent="-342900">
              <a:buFont typeface="+mj-lt"/>
              <a:buAutoNum type="arabicPeriod"/>
            </a:pPr>
            <a:r>
              <a:rPr lang="ms-MY" sz="1600" dirty="0">
                <a:solidFill>
                  <a:schemeClr val="bg1"/>
                </a:solidFill>
                <a:ea typeface="Times New Roman" panose="02020603050405020304" pitchFamily="18" charset="0"/>
              </a:rPr>
              <a:t>Menumbuhkan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kesadaran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peran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serta umat</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Islam</a:t>
            </a:r>
            <a:r>
              <a:rPr lang="ms-MY" sz="1600" spc="-4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dalam</a:t>
            </a:r>
            <a:r>
              <a:rPr lang="ms-MY" sz="1600" spc="-4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upaya</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mengembangkan </a:t>
            </a:r>
            <a:r>
              <a:rPr lang="ms-MY" sz="1600" spc="-28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kecintaan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kepada</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sesama,</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dalam</a:t>
            </a:r>
            <a:r>
              <a:rPr lang="ms-MY" sz="1600" spc="-3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perwujudan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taqwa kepada</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Allah SWT.</a:t>
            </a:r>
          </a:p>
          <a:p>
            <a:pPr marL="342900" indent="-342900">
              <a:buFont typeface="+mj-lt"/>
              <a:buAutoNum type="arabicPeriod"/>
            </a:pPr>
            <a:r>
              <a:rPr lang="ms-MY" sz="1600" dirty="0">
                <a:solidFill>
                  <a:schemeClr val="bg1"/>
                </a:solidFill>
                <a:ea typeface="Times New Roman" panose="02020603050405020304" pitchFamily="18" charset="0"/>
              </a:rPr>
              <a:t>Memperkokoh</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jalinan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silaturahim dalam</a:t>
            </a:r>
            <a:r>
              <a:rPr lang="ms-MY" sz="1600" spc="-4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upaya</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menopang ukhuwah</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Islamiyah</a:t>
            </a:r>
            <a:r>
              <a:rPr lang="ms-MY" sz="1600" spc="-3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antara yayasan</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dengan</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masyarakat khususnya kepada anak-anak yatim dan dhuafa binaan yayasan.</a:t>
            </a:r>
          </a:p>
          <a:p>
            <a:pPr marL="342900" indent="-342900">
              <a:buFont typeface="+mj-lt"/>
              <a:buAutoNum type="arabicPeriod"/>
            </a:pPr>
            <a:endParaRPr lang="en-ID" sz="1600" dirty="0">
              <a:solidFill>
                <a:schemeClr val="bg1"/>
              </a:solidFill>
              <a:ea typeface="Times New Roman" panose="02020603050405020304" pitchFamily="18" charset="0"/>
            </a:endParaRPr>
          </a:p>
          <a:p>
            <a:pPr marL="342900" indent="-342900">
              <a:buFont typeface="+mj-lt"/>
              <a:buAutoNum type="arabicPeriod"/>
            </a:pPr>
            <a:endParaRPr lang="en-ID" sz="1600" dirty="0">
              <a:solidFill>
                <a:schemeClr val="bg1"/>
              </a:solidFill>
              <a:ea typeface="Times New Roman" panose="02020603050405020304" pitchFamily="18" charset="0"/>
            </a:endParaRPr>
          </a:p>
          <a:p>
            <a:endParaRPr lang="en-ID" sz="1600" dirty="0"/>
          </a:p>
        </p:txBody>
      </p:sp>
      <p:sp>
        <p:nvSpPr>
          <p:cNvPr id="10" name="TextBox 9">
            <a:extLst>
              <a:ext uri="{FF2B5EF4-FFF2-40B4-BE49-F238E27FC236}">
                <a16:creationId xmlns:a16="http://schemas.microsoft.com/office/drawing/2014/main" id="{4C624550-EBC5-5592-2911-0491A0A5C19D}"/>
              </a:ext>
            </a:extLst>
          </p:cNvPr>
          <p:cNvSpPr txBox="1"/>
          <p:nvPr/>
        </p:nvSpPr>
        <p:spPr>
          <a:xfrm>
            <a:off x="1071762" y="5680740"/>
            <a:ext cx="5453582" cy="1569660"/>
          </a:xfrm>
          <a:prstGeom prst="rect">
            <a:avLst/>
          </a:prstGeom>
          <a:noFill/>
        </p:spPr>
        <p:txBody>
          <a:bodyPr wrap="square" rtlCol="0">
            <a:spAutoFit/>
          </a:bodyPr>
          <a:lstStyle/>
          <a:p>
            <a:pPr marL="63500" algn="ctr"/>
            <a:endParaRPr lang="ms-MY" sz="1600" b="1" dirty="0">
              <a:solidFill>
                <a:schemeClr val="bg1"/>
              </a:solidFill>
            </a:endParaRPr>
          </a:p>
          <a:p>
            <a:pPr marL="342900" indent="-342900">
              <a:buClr>
                <a:schemeClr val="bg1"/>
              </a:buClr>
              <a:buSzPts val="1200"/>
              <a:buFont typeface="+mj-lt"/>
              <a:buAutoNum type="arabicPeriod"/>
              <a:tabLst>
                <a:tab pos="521335" algn="l"/>
              </a:tabLst>
            </a:pPr>
            <a:r>
              <a:rPr lang="ms-MY" sz="1600" dirty="0">
                <a:solidFill>
                  <a:schemeClr val="bg1"/>
                </a:solidFill>
                <a:ea typeface="Times New Roman" panose="02020603050405020304" pitchFamily="18" charset="0"/>
              </a:rPr>
              <a:t>Menerima</a:t>
            </a:r>
            <a:r>
              <a:rPr lang="ms-MY" sz="1600" spc="-5" dirty="0">
                <a:solidFill>
                  <a:schemeClr val="bg1"/>
                </a:solidFill>
                <a:ea typeface="Times New Roman" panose="02020603050405020304" pitchFamily="18" charset="0"/>
              </a:rPr>
              <a:t> hewan Qurban maupun penitipan dana untuk pembelian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hewan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Qurban.</a:t>
            </a:r>
          </a:p>
          <a:p>
            <a:pPr marL="342900" indent="-342900">
              <a:buClr>
                <a:schemeClr val="bg1"/>
              </a:buClr>
              <a:buSzPts val="1200"/>
              <a:buFont typeface="+mj-lt"/>
              <a:buAutoNum type="arabicPeriod"/>
              <a:tabLst>
                <a:tab pos="521335" algn="l"/>
              </a:tabLst>
            </a:pPr>
            <a:r>
              <a:rPr lang="ms-MY" sz="1600" dirty="0">
                <a:solidFill>
                  <a:schemeClr val="bg1"/>
                </a:solidFill>
                <a:ea typeface="Times New Roman" panose="02020603050405020304" pitchFamily="18" charset="0"/>
              </a:rPr>
              <a:t>Penyembelihan</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hewan</a:t>
            </a:r>
            <a:r>
              <a:rPr lang="ms-MY" sz="1600" spc="-4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Qurban.</a:t>
            </a:r>
          </a:p>
          <a:p>
            <a:pPr marL="342900" indent="-342900">
              <a:buClr>
                <a:schemeClr val="bg1"/>
              </a:buClr>
              <a:buSzPts val="1200"/>
              <a:buFont typeface="+mj-lt"/>
              <a:buAutoNum type="arabicPeriod"/>
              <a:tabLst>
                <a:tab pos="521335" algn="l"/>
              </a:tabLst>
            </a:pPr>
            <a:r>
              <a:rPr lang="ms-MY" sz="1600" dirty="0">
                <a:solidFill>
                  <a:schemeClr val="bg1"/>
                </a:solidFill>
                <a:ea typeface="Times New Roman" panose="02020603050405020304" pitchFamily="18" charset="0"/>
              </a:rPr>
              <a:t>Mendistribusikan</a:t>
            </a:r>
            <a:r>
              <a:rPr lang="ms-MY" sz="1600" spc="-3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daging</a:t>
            </a:r>
            <a:r>
              <a:rPr lang="ms-MY" sz="1600" spc="-1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Qurban</a:t>
            </a:r>
            <a:r>
              <a:rPr lang="ms-MY" sz="1600" spc="-3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a:t>
            </a:r>
            <a:r>
              <a:rPr lang="ms-MY" sz="1600" spc="10" dirty="0">
                <a:solidFill>
                  <a:schemeClr val="bg1"/>
                </a:solidFill>
                <a:ea typeface="Times New Roman" panose="02020603050405020304" pitchFamily="18" charset="0"/>
              </a:rPr>
              <a:t> mustahiq dan </a:t>
            </a:r>
            <a:r>
              <a:rPr lang="ms-MY" sz="1600" dirty="0">
                <a:solidFill>
                  <a:schemeClr val="bg1"/>
                </a:solidFill>
                <a:ea typeface="Times New Roman" panose="02020603050405020304" pitchFamily="18" charset="0"/>
              </a:rPr>
              <a:t>masyarakat sekitar.</a:t>
            </a:r>
          </a:p>
        </p:txBody>
      </p:sp>
      <p:grpSp>
        <p:nvGrpSpPr>
          <p:cNvPr id="11" name="Group 10">
            <a:extLst>
              <a:ext uri="{FF2B5EF4-FFF2-40B4-BE49-F238E27FC236}">
                <a16:creationId xmlns:a16="http://schemas.microsoft.com/office/drawing/2014/main" id="{D864CE3A-C43F-2063-DA1A-569D73E367DA}"/>
              </a:ext>
            </a:extLst>
          </p:cNvPr>
          <p:cNvGrpSpPr/>
          <p:nvPr/>
        </p:nvGrpSpPr>
        <p:grpSpPr>
          <a:xfrm>
            <a:off x="1796900" y="5183927"/>
            <a:ext cx="3299224" cy="461665"/>
            <a:chOff x="2339049" y="1079739"/>
            <a:chExt cx="2139075" cy="461665"/>
          </a:xfrm>
        </p:grpSpPr>
        <p:sp>
          <p:nvSpPr>
            <p:cNvPr id="12" name="TextBox 11">
              <a:extLst>
                <a:ext uri="{FF2B5EF4-FFF2-40B4-BE49-F238E27FC236}">
                  <a16:creationId xmlns:a16="http://schemas.microsoft.com/office/drawing/2014/main" id="{0626F919-117D-03A7-7F8A-E9AEA7F9789C}"/>
                </a:ext>
              </a:extLst>
            </p:cNvPr>
            <p:cNvSpPr txBox="1"/>
            <p:nvPr/>
          </p:nvSpPr>
          <p:spPr>
            <a:xfrm>
              <a:off x="2339049" y="1079739"/>
              <a:ext cx="2139075" cy="461665"/>
            </a:xfrm>
            <a:prstGeom prst="rect">
              <a:avLst/>
            </a:prstGeom>
            <a:noFill/>
          </p:spPr>
          <p:txBody>
            <a:bodyPr wrap="square" rtlCol="0">
              <a:spAutoFit/>
            </a:bodyPr>
            <a:lstStyle/>
            <a:p>
              <a:pPr algn="ctr"/>
              <a:r>
                <a:rPr lang="ms-MY" sz="2400" b="1" dirty="0">
                  <a:solidFill>
                    <a:schemeClr val="bg1"/>
                  </a:solidFill>
                </a:rPr>
                <a:t>BENTUK KEGIATAN</a:t>
              </a:r>
              <a:endParaRPr lang="en-US" sz="2400" b="1" dirty="0">
                <a:solidFill>
                  <a:schemeClr val="bg1">
                    <a:lumMod val="95000"/>
                  </a:schemeClr>
                </a:solidFill>
                <a:effectLst>
                  <a:outerShdw blurRad="38100" dist="38100" dir="2700000" algn="tl">
                    <a:srgbClr val="000000">
                      <a:alpha val="43137"/>
                    </a:srgbClr>
                  </a:outerShdw>
                </a:effectLst>
              </a:endParaRPr>
            </a:p>
          </p:txBody>
        </p:sp>
        <p:sp>
          <p:nvSpPr>
            <p:cNvPr id="13" name="Double Bracket 12">
              <a:extLst>
                <a:ext uri="{FF2B5EF4-FFF2-40B4-BE49-F238E27FC236}">
                  <a16:creationId xmlns:a16="http://schemas.microsoft.com/office/drawing/2014/main" id="{4845A150-BBB1-79DC-1EA6-535EE9DDD0D8}"/>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Tree>
    <p:extLst>
      <p:ext uri="{BB962C8B-B14F-4D97-AF65-F5344CB8AC3E}">
        <p14:creationId xmlns:p14="http://schemas.microsoft.com/office/powerpoint/2010/main" val="3050662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F5592-0B2F-715A-32C2-B8AC45923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 y="-216495"/>
            <a:ext cx="7835549" cy="11088290"/>
          </a:xfrm>
          <a:prstGeom prst="rect">
            <a:avLst/>
          </a:prstGeom>
        </p:spPr>
      </p:pic>
      <p:grpSp>
        <p:nvGrpSpPr>
          <p:cNvPr id="4" name="Group 3">
            <a:extLst>
              <a:ext uri="{FF2B5EF4-FFF2-40B4-BE49-F238E27FC236}">
                <a16:creationId xmlns:a16="http://schemas.microsoft.com/office/drawing/2014/main" id="{08F0E1ED-6092-1985-3257-46B013400946}"/>
              </a:ext>
            </a:extLst>
          </p:cNvPr>
          <p:cNvGrpSpPr/>
          <p:nvPr/>
        </p:nvGrpSpPr>
        <p:grpSpPr>
          <a:xfrm>
            <a:off x="332656" y="2264405"/>
            <a:ext cx="6056160" cy="830997"/>
            <a:chOff x="2339049" y="1079739"/>
            <a:chExt cx="2139075" cy="830997"/>
          </a:xfrm>
        </p:grpSpPr>
        <p:sp>
          <p:nvSpPr>
            <p:cNvPr id="5" name="TextBox 4">
              <a:extLst>
                <a:ext uri="{FF2B5EF4-FFF2-40B4-BE49-F238E27FC236}">
                  <a16:creationId xmlns:a16="http://schemas.microsoft.com/office/drawing/2014/main" id="{C45BAB5B-264E-2DDA-34D5-AC624519A429}"/>
                </a:ext>
              </a:extLst>
            </p:cNvPr>
            <p:cNvSpPr txBox="1"/>
            <p:nvPr/>
          </p:nvSpPr>
          <p:spPr>
            <a:xfrm>
              <a:off x="2339049" y="1079739"/>
              <a:ext cx="2139075" cy="830997"/>
            </a:xfrm>
            <a:prstGeom prst="rect">
              <a:avLst/>
            </a:prstGeom>
            <a:noFill/>
          </p:spPr>
          <p:txBody>
            <a:bodyPr wrap="square" rtlCol="0">
              <a:spAutoFit/>
            </a:bodyPr>
            <a:lstStyle/>
            <a:p>
              <a:pPr algn="ctr"/>
              <a:r>
                <a:rPr lang="ms-MY" sz="2400" b="1" kern="0" dirty="0">
                  <a:solidFill>
                    <a:schemeClr val="bg1"/>
                  </a:solidFill>
                  <a:ea typeface="Times New Roman" panose="02020603050405020304" pitchFamily="18" charset="0"/>
                </a:rPr>
                <a:t>JENIS DAN HARGA HEWAN QURBAN</a:t>
              </a:r>
              <a:endParaRPr lang="ms-MY" sz="2000" b="1" kern="0" dirty="0">
                <a:solidFill>
                  <a:schemeClr val="bg1"/>
                </a:solidFill>
                <a:ea typeface="Times New Roman" panose="02020603050405020304" pitchFamily="18" charset="0"/>
              </a:endParaRPr>
            </a:p>
            <a:p>
              <a:pPr algn="ctr"/>
              <a:endParaRPr lang="en-US" sz="2400" b="1" dirty="0">
                <a:solidFill>
                  <a:schemeClr val="bg1"/>
                </a:solidFill>
                <a:effectLst>
                  <a:outerShdw blurRad="38100" dist="38100" dir="2700000" algn="tl">
                    <a:srgbClr val="000000">
                      <a:alpha val="43137"/>
                    </a:srgbClr>
                  </a:outerShdw>
                </a:effectLst>
              </a:endParaRPr>
            </a:p>
          </p:txBody>
        </p:sp>
        <p:sp>
          <p:nvSpPr>
            <p:cNvPr id="6" name="Double Bracket 5">
              <a:extLst>
                <a:ext uri="{FF2B5EF4-FFF2-40B4-BE49-F238E27FC236}">
                  <a16:creationId xmlns:a16="http://schemas.microsoft.com/office/drawing/2014/main" id="{F40655D6-5B33-5F8A-06A9-0E7872BD99D6}"/>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7" name="TextBox 6">
            <a:extLst>
              <a:ext uri="{FF2B5EF4-FFF2-40B4-BE49-F238E27FC236}">
                <a16:creationId xmlns:a16="http://schemas.microsoft.com/office/drawing/2014/main" id="{178C51C3-1180-50CF-E351-047876EA0D4E}"/>
              </a:ext>
            </a:extLst>
          </p:cNvPr>
          <p:cNvSpPr txBox="1"/>
          <p:nvPr/>
        </p:nvSpPr>
        <p:spPr>
          <a:xfrm>
            <a:off x="656692" y="2879378"/>
            <a:ext cx="5544616" cy="1290097"/>
          </a:xfrm>
          <a:prstGeom prst="rect">
            <a:avLst/>
          </a:prstGeom>
          <a:noFill/>
        </p:spPr>
        <p:txBody>
          <a:bodyPr wrap="square" rtlCol="0">
            <a:spAutoFit/>
          </a:bodyPr>
          <a:lstStyle/>
          <a:p>
            <a:pPr marL="63500" marR="69850" algn="justLow">
              <a:spcBef>
                <a:spcPts val="660"/>
              </a:spcBef>
            </a:pPr>
            <a:r>
              <a:rPr lang="ms-MY" sz="1800" dirty="0">
                <a:solidFill>
                  <a:schemeClr val="bg1"/>
                </a:solidFill>
                <a:ea typeface="Times New Roman" panose="02020603050405020304" pitchFamily="18" charset="0"/>
              </a:rPr>
              <a:t>Penyertaan hewan Qurban dapat dilakukan dengan cara  menghubungi kami di yayasan. </a:t>
            </a:r>
          </a:p>
          <a:p>
            <a:pPr marL="63500" marR="69850" algn="justLow">
              <a:spcBef>
                <a:spcPts val="660"/>
              </a:spcBef>
            </a:pPr>
            <a:r>
              <a:rPr lang="ms-MY" sz="1800" b="1" kern="0" dirty="0">
                <a:solidFill>
                  <a:schemeClr val="bg1"/>
                </a:solidFill>
                <a:ea typeface="Times New Roman" panose="02020603050405020304" pitchFamily="18" charset="0"/>
              </a:rPr>
              <a:t>Satu</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penyertaan</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qurban</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senilai</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dengan</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harga</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yang</a:t>
            </a:r>
            <a:r>
              <a:rPr lang="ms-MY" sz="1800" b="1" kern="0" spc="5" dirty="0">
                <a:solidFill>
                  <a:schemeClr val="bg1"/>
                </a:solidFill>
                <a:ea typeface="Times New Roman" panose="02020603050405020304" pitchFamily="18" charset="0"/>
              </a:rPr>
              <a:t> di</a:t>
            </a:r>
            <a:r>
              <a:rPr lang="ms-MY" sz="1800" b="1" kern="0" dirty="0">
                <a:solidFill>
                  <a:schemeClr val="bg1"/>
                </a:solidFill>
                <a:ea typeface="Times New Roman" panose="02020603050405020304" pitchFamily="18" charset="0"/>
              </a:rPr>
              <a:t>perkirakan</a:t>
            </a:r>
            <a:r>
              <a:rPr lang="ms-MY" sz="1800" b="1" kern="0" spc="5" dirty="0">
                <a:solidFill>
                  <a:schemeClr val="bg1"/>
                </a:solidFill>
                <a:ea typeface="Times New Roman" panose="02020603050405020304" pitchFamily="18" charset="0"/>
              </a:rPr>
              <a:t> sebagai </a:t>
            </a:r>
            <a:r>
              <a:rPr lang="ms-MY" sz="1800" b="1" kern="0" dirty="0">
                <a:solidFill>
                  <a:schemeClr val="bg1"/>
                </a:solidFill>
                <a:ea typeface="Times New Roman" panose="02020603050405020304" pitchFamily="18" charset="0"/>
              </a:rPr>
              <a:t>berikut:</a:t>
            </a:r>
            <a:endParaRPr lang="ms-MY" sz="1800" kern="0" dirty="0">
              <a:solidFill>
                <a:schemeClr val="bg1"/>
              </a:solidFill>
              <a:ea typeface="Times New Roman" panose="02020603050405020304" pitchFamily="18" charset="0"/>
            </a:endParaRPr>
          </a:p>
        </p:txBody>
      </p:sp>
      <p:graphicFrame>
        <p:nvGraphicFramePr>
          <p:cNvPr id="8" name="Table 12">
            <a:extLst>
              <a:ext uri="{FF2B5EF4-FFF2-40B4-BE49-F238E27FC236}">
                <a16:creationId xmlns:a16="http://schemas.microsoft.com/office/drawing/2014/main" id="{65FAB696-C3B1-903A-C0AC-07A5D3F048CB}"/>
              </a:ext>
            </a:extLst>
          </p:cNvPr>
          <p:cNvGraphicFramePr>
            <a:graphicFrameLocks noGrp="1"/>
          </p:cNvGraphicFramePr>
          <p:nvPr>
            <p:extLst>
              <p:ext uri="{D42A27DB-BD31-4B8C-83A1-F6EECF244321}">
                <p14:modId xmlns:p14="http://schemas.microsoft.com/office/powerpoint/2010/main" val="4153950099"/>
              </p:ext>
            </p:extLst>
          </p:nvPr>
        </p:nvGraphicFramePr>
        <p:xfrm>
          <a:off x="1131871" y="4668575"/>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tc>
                <a:tc>
                  <a:txBody>
                    <a:bodyPr/>
                    <a:lstStyle/>
                    <a:p>
                      <a:pPr algn="ctr"/>
                      <a:r>
                        <a:rPr lang="en-US" sz="1200" dirty="0" err="1"/>
                        <a:t>Berat</a:t>
                      </a:r>
                      <a:endParaRPr lang="en-ID" sz="1200" dirty="0"/>
                    </a:p>
                  </a:txBody>
                  <a:tcPr/>
                </a:tc>
                <a:tc>
                  <a:txBody>
                    <a:bodyPr/>
                    <a:lstStyle/>
                    <a:p>
                      <a:pPr algn="ctr"/>
                      <a:r>
                        <a:rPr lang="en-US" sz="1200" dirty="0"/>
                        <a:t>Harga</a:t>
                      </a:r>
                      <a:endParaRPr lang="en-ID" sz="1200" dirty="0"/>
                    </a:p>
                  </a:txBody>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+/- 40 kg</a:t>
                      </a:r>
                      <a:endParaRPr lang="en-ID" sz="1200" dirty="0"/>
                    </a:p>
                  </a:txBody>
                  <a:tcPr/>
                </a:tc>
                <a:tc>
                  <a:txBody>
                    <a:bodyPr/>
                    <a:lstStyle/>
                    <a:p>
                      <a:pPr algn="r"/>
                      <a:r>
                        <a:rPr lang="en-US" sz="1200" dirty="0"/>
                        <a:t>Rp 5.600.000,-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+/- 35 kg</a:t>
                      </a:r>
                      <a:endParaRPr lang="en-ID" sz="1200" dirty="0"/>
                    </a:p>
                  </a:txBody>
                  <a:tcPr/>
                </a:tc>
                <a:tc>
                  <a:txBody>
                    <a:bodyPr/>
                    <a:lstStyle/>
                    <a:p>
                      <a:pPr algn="r"/>
                      <a:r>
                        <a:rPr lang="en-US" sz="1200" dirty="0"/>
                        <a:t>Rp 3.650.000,-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+/- 30 kg</a:t>
                      </a:r>
                      <a:endParaRPr lang="en-ID" sz="1200" dirty="0"/>
                    </a:p>
                  </a:txBody>
                  <a:tcPr/>
                </a:tc>
                <a:tc>
                  <a:txBody>
                    <a:bodyPr/>
                    <a:lstStyle/>
                    <a:p>
                      <a:pPr algn="r"/>
                      <a:r>
                        <a:rPr lang="en-US" sz="1200" dirty="0"/>
                        <a:t>Rp 3.200.000,-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+/- 25 kg</a:t>
                      </a:r>
                      <a:endParaRPr lang="en-ID" sz="1200" dirty="0"/>
                    </a:p>
                  </a:txBody>
                  <a:tcPr/>
                </a:tc>
                <a:tc>
                  <a:txBody>
                    <a:bodyPr/>
                    <a:lstStyle/>
                    <a:p>
                      <a:pPr algn="r"/>
                      <a:r>
                        <a:rPr lang="en-US" sz="1200" dirty="0"/>
                        <a:t>Rp 2.700.000,-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+/- 20 kg</a:t>
                      </a:r>
                      <a:endParaRPr lang="en-ID" sz="1200" dirty="0"/>
                    </a:p>
                  </a:txBody>
                  <a:tcPr/>
                </a:tc>
                <a:tc>
                  <a:txBody>
                    <a:bodyPr/>
                    <a:lstStyle/>
                    <a:p>
                      <a:pPr algn="r"/>
                      <a:r>
                        <a:rPr lang="en-US" sz="1200" dirty="0"/>
                        <a:t>Rp 2.050.000,-</a:t>
                      </a:r>
                      <a:endParaRPr lang="en-ID" sz="1200" dirty="0"/>
                    </a:p>
                  </a:txBody>
                  <a:tcPr/>
                </a:tc>
                <a:extLst>
                  <a:ext uri="{0D108BD9-81ED-4DB2-BD59-A6C34878D82A}">
                    <a16:rowId xmlns:a16="http://schemas.microsoft.com/office/drawing/2014/main" val="2296517765"/>
                  </a:ext>
                </a:extLst>
              </a:tr>
            </a:tbl>
          </a:graphicData>
        </a:graphic>
      </p:graphicFrame>
      <p:sp>
        <p:nvSpPr>
          <p:cNvPr id="9" name="TextBox 8">
            <a:extLst>
              <a:ext uri="{FF2B5EF4-FFF2-40B4-BE49-F238E27FC236}">
                <a16:creationId xmlns:a16="http://schemas.microsoft.com/office/drawing/2014/main" id="{CF516260-9B28-ACAE-DA41-67FA5092976B}"/>
              </a:ext>
            </a:extLst>
          </p:cNvPr>
          <p:cNvSpPr txBox="1"/>
          <p:nvPr/>
        </p:nvSpPr>
        <p:spPr>
          <a:xfrm>
            <a:off x="1040363" y="4360798"/>
            <a:ext cx="948478" cy="307777"/>
          </a:xfrm>
          <a:prstGeom prst="rect">
            <a:avLst/>
          </a:prstGeom>
          <a:noFill/>
        </p:spPr>
        <p:txBody>
          <a:bodyPr wrap="square" rtlCol="0">
            <a:spAutoFit/>
          </a:bodyPr>
          <a:lstStyle/>
          <a:p>
            <a:r>
              <a:rPr lang="en-US" sz="1400" b="1" dirty="0" err="1">
                <a:solidFill>
                  <a:schemeClr val="bg1"/>
                </a:solidFill>
              </a:rPr>
              <a:t>Kambing</a:t>
            </a:r>
            <a:endParaRPr lang="en-ID" sz="1400" b="1" dirty="0">
              <a:solidFill>
                <a:schemeClr val="bg1"/>
              </a:solidFill>
            </a:endParaRPr>
          </a:p>
        </p:txBody>
      </p:sp>
      <p:graphicFrame>
        <p:nvGraphicFramePr>
          <p:cNvPr id="10" name="Table 9">
            <a:extLst>
              <a:ext uri="{FF2B5EF4-FFF2-40B4-BE49-F238E27FC236}">
                <a16:creationId xmlns:a16="http://schemas.microsoft.com/office/drawing/2014/main" id="{C898B020-8882-B60E-2F19-E3F7D0D4E78B}"/>
              </a:ext>
            </a:extLst>
          </p:cNvPr>
          <p:cNvGraphicFramePr>
            <a:graphicFrameLocks noGrp="1"/>
          </p:cNvGraphicFramePr>
          <p:nvPr>
            <p:extLst>
              <p:ext uri="{D42A27DB-BD31-4B8C-83A1-F6EECF244321}">
                <p14:modId xmlns:p14="http://schemas.microsoft.com/office/powerpoint/2010/main" val="3085801163"/>
              </p:ext>
            </p:extLst>
          </p:nvPr>
        </p:nvGraphicFramePr>
        <p:xfrm>
          <a:off x="1131870" y="6998129"/>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6"/>
                    </a:solidFill>
                  </a:tcPr>
                </a:tc>
                <a:tc>
                  <a:txBody>
                    <a:bodyPr/>
                    <a:lstStyle/>
                    <a:p>
                      <a:pPr algn="ctr"/>
                      <a:r>
                        <a:rPr lang="en-US" sz="1200" dirty="0" err="1"/>
                        <a:t>Berat</a:t>
                      </a:r>
                      <a:endParaRPr lang="en-ID" sz="1200" dirty="0"/>
                    </a:p>
                  </a:txBody>
                  <a:tcPr>
                    <a:solidFill>
                      <a:schemeClr val="accent6"/>
                    </a:solidFill>
                  </a:tcPr>
                </a:tc>
                <a:tc>
                  <a:txBody>
                    <a:bodyPr/>
                    <a:lstStyle/>
                    <a:p>
                      <a:pPr algn="ctr"/>
                      <a:r>
                        <a:rPr lang="en-US" sz="1200" dirty="0"/>
                        <a:t>Harga</a:t>
                      </a:r>
                      <a:endParaRPr lang="en-ID" sz="1200" dirty="0"/>
                    </a:p>
                  </a:txBody>
                  <a:tcPr>
                    <a:solidFill>
                      <a:schemeClr val="accent6"/>
                    </a:solidFill>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+/- 650 kg</a:t>
                      </a:r>
                      <a:endParaRPr lang="en-ID" sz="1200" dirty="0"/>
                    </a:p>
                  </a:txBody>
                  <a:tcPr/>
                </a:tc>
                <a:tc>
                  <a:txBody>
                    <a:bodyPr/>
                    <a:lstStyle/>
                    <a:p>
                      <a:pPr algn="r"/>
                      <a:r>
                        <a:rPr lang="en-US" sz="1200" dirty="0"/>
                        <a:t>Rp 44.800.000,-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+/- 500 kg</a:t>
                      </a:r>
                      <a:endParaRPr lang="en-ID" sz="1200" dirty="0"/>
                    </a:p>
                  </a:txBody>
                  <a:tcPr/>
                </a:tc>
                <a:tc>
                  <a:txBody>
                    <a:bodyPr/>
                    <a:lstStyle/>
                    <a:p>
                      <a:pPr algn="r"/>
                      <a:r>
                        <a:rPr lang="en-US" sz="1200" dirty="0"/>
                        <a:t>Rp 31.500.000,-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24.500.000,-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+/- 350 kg</a:t>
                      </a:r>
                      <a:endParaRPr lang="en-ID" sz="1200" dirty="0"/>
                    </a:p>
                  </a:txBody>
                  <a:tcPr/>
                </a:tc>
                <a:tc>
                  <a:txBody>
                    <a:bodyPr/>
                    <a:lstStyle/>
                    <a:p>
                      <a:pPr algn="r"/>
                      <a:r>
                        <a:rPr lang="en-US" sz="1200" dirty="0"/>
                        <a:t>Rp 21.000.000,-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17.500.000,-</a:t>
                      </a:r>
                      <a:endParaRPr lang="en-ID" sz="1200" dirty="0"/>
                    </a:p>
                  </a:txBody>
                  <a:tcPr/>
                </a:tc>
                <a:extLst>
                  <a:ext uri="{0D108BD9-81ED-4DB2-BD59-A6C34878D82A}">
                    <a16:rowId xmlns:a16="http://schemas.microsoft.com/office/drawing/2014/main" val="2296517765"/>
                  </a:ext>
                </a:extLst>
              </a:tr>
            </a:tbl>
          </a:graphicData>
        </a:graphic>
      </p:graphicFrame>
      <p:sp>
        <p:nvSpPr>
          <p:cNvPr id="11" name="TextBox 10">
            <a:extLst>
              <a:ext uri="{FF2B5EF4-FFF2-40B4-BE49-F238E27FC236}">
                <a16:creationId xmlns:a16="http://schemas.microsoft.com/office/drawing/2014/main" id="{0DAF8C66-3A2D-D1EC-BF9E-6326097B7409}"/>
              </a:ext>
            </a:extLst>
          </p:cNvPr>
          <p:cNvSpPr txBox="1"/>
          <p:nvPr/>
        </p:nvSpPr>
        <p:spPr>
          <a:xfrm>
            <a:off x="1040362" y="6663682"/>
            <a:ext cx="732454" cy="307777"/>
          </a:xfrm>
          <a:prstGeom prst="rect">
            <a:avLst/>
          </a:prstGeom>
          <a:noFill/>
        </p:spPr>
        <p:txBody>
          <a:bodyPr wrap="square" rtlCol="0">
            <a:spAutoFit/>
          </a:bodyPr>
          <a:lstStyle/>
          <a:p>
            <a:r>
              <a:rPr lang="en-US" sz="1400" b="1" dirty="0" err="1">
                <a:solidFill>
                  <a:schemeClr val="bg1"/>
                </a:solidFill>
              </a:rPr>
              <a:t>Sapi</a:t>
            </a:r>
            <a:endParaRPr lang="en-ID" sz="1400" b="1" dirty="0">
              <a:solidFill>
                <a:schemeClr val="bg1"/>
              </a:solidFill>
            </a:endParaRPr>
          </a:p>
        </p:txBody>
      </p:sp>
      <p:graphicFrame>
        <p:nvGraphicFramePr>
          <p:cNvPr id="12" name="Table 12">
            <a:extLst>
              <a:ext uri="{FF2B5EF4-FFF2-40B4-BE49-F238E27FC236}">
                <a16:creationId xmlns:a16="http://schemas.microsoft.com/office/drawing/2014/main" id="{D0BE0E71-9B66-2C85-7AD1-8739C0091714}"/>
              </a:ext>
            </a:extLst>
          </p:cNvPr>
          <p:cNvGraphicFramePr>
            <a:graphicFrameLocks noGrp="1"/>
          </p:cNvGraphicFramePr>
          <p:nvPr>
            <p:extLst>
              <p:ext uri="{D42A27DB-BD31-4B8C-83A1-F6EECF244321}">
                <p14:modId xmlns:p14="http://schemas.microsoft.com/office/powerpoint/2010/main" val="1152322726"/>
              </p:ext>
            </p:extLst>
          </p:nvPr>
        </p:nvGraphicFramePr>
        <p:xfrm>
          <a:off x="1131870" y="9272168"/>
          <a:ext cx="4574006" cy="930978"/>
        </p:xfrm>
        <a:graphic>
          <a:graphicData uri="http://schemas.openxmlformats.org/drawingml/2006/table">
            <a:tbl>
              <a:tblPr firstRow="1" bandRow="1">
                <a:tableStyleId>{5C22544A-7EE6-4342-B048-85BDC9FD1C3A}</a:tableStyleId>
              </a:tblPr>
              <a:tblGrid>
                <a:gridCol w="1595464">
                  <a:extLst>
                    <a:ext uri="{9D8B030D-6E8A-4147-A177-3AD203B41FA5}">
                      <a16:colId xmlns:a16="http://schemas.microsoft.com/office/drawing/2014/main" val="3066212142"/>
                    </a:ext>
                  </a:extLst>
                </a:gridCol>
                <a:gridCol w="1487864">
                  <a:extLst>
                    <a:ext uri="{9D8B030D-6E8A-4147-A177-3AD203B41FA5}">
                      <a16:colId xmlns:a16="http://schemas.microsoft.com/office/drawing/2014/main" val="3447682451"/>
                    </a:ext>
                  </a:extLst>
                </a:gridCol>
                <a:gridCol w="1490678">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3">
                        <a:lumMod val="75000"/>
                      </a:schemeClr>
                    </a:solidFill>
                  </a:tcPr>
                </a:tc>
                <a:tc>
                  <a:txBody>
                    <a:bodyPr/>
                    <a:lstStyle/>
                    <a:p>
                      <a:pPr algn="ctr"/>
                      <a:r>
                        <a:rPr lang="en-US" sz="1200" dirty="0" err="1"/>
                        <a:t>Berat</a:t>
                      </a:r>
                      <a:endParaRPr lang="en-ID" sz="1200" dirty="0"/>
                    </a:p>
                  </a:txBody>
                  <a:tcPr>
                    <a:solidFill>
                      <a:schemeClr val="accent3">
                        <a:lumMod val="75000"/>
                      </a:schemeClr>
                    </a:solidFill>
                  </a:tcPr>
                </a:tc>
                <a:tc>
                  <a:txBody>
                    <a:bodyPr/>
                    <a:lstStyle/>
                    <a:p>
                      <a:pPr algn="ctr"/>
                      <a:r>
                        <a:rPr lang="en-US" sz="1200" dirty="0"/>
                        <a:t>Harga/Orang x 7</a:t>
                      </a:r>
                      <a:endParaRPr lang="en-ID" sz="1200" dirty="0"/>
                    </a:p>
                  </a:txBody>
                  <a:tcPr>
                    <a:solidFill>
                      <a:schemeClr val="accent3">
                        <a:lumMod val="75000"/>
                      </a:schemeClr>
                    </a:solidFill>
                  </a:tcPr>
                </a:tc>
                <a:extLst>
                  <a:ext uri="{0D108BD9-81ED-4DB2-BD59-A6C34878D82A}">
                    <a16:rowId xmlns:a16="http://schemas.microsoft.com/office/drawing/2014/main" val="1665071112"/>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3.500.000,-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2.500.000,-</a:t>
                      </a:r>
                      <a:endParaRPr lang="en-ID" sz="1200" dirty="0"/>
                    </a:p>
                  </a:txBody>
                  <a:tcPr/>
                </a:tc>
                <a:extLst>
                  <a:ext uri="{0D108BD9-81ED-4DB2-BD59-A6C34878D82A}">
                    <a16:rowId xmlns:a16="http://schemas.microsoft.com/office/drawing/2014/main" val="3369214494"/>
                  </a:ext>
                </a:extLst>
              </a:tr>
            </a:tbl>
          </a:graphicData>
        </a:graphic>
      </p:graphicFrame>
      <p:sp>
        <p:nvSpPr>
          <p:cNvPr id="13" name="TextBox 12">
            <a:extLst>
              <a:ext uri="{FF2B5EF4-FFF2-40B4-BE49-F238E27FC236}">
                <a16:creationId xmlns:a16="http://schemas.microsoft.com/office/drawing/2014/main" id="{F8D1DCDC-D753-2335-2026-4D6B760F8B9B}"/>
              </a:ext>
            </a:extLst>
          </p:cNvPr>
          <p:cNvSpPr txBox="1"/>
          <p:nvPr/>
        </p:nvSpPr>
        <p:spPr>
          <a:xfrm>
            <a:off x="1040362" y="8962061"/>
            <a:ext cx="1956590" cy="307777"/>
          </a:xfrm>
          <a:prstGeom prst="rect">
            <a:avLst/>
          </a:prstGeom>
          <a:noFill/>
        </p:spPr>
        <p:txBody>
          <a:bodyPr wrap="square" rtlCol="0">
            <a:spAutoFit/>
          </a:bodyPr>
          <a:lstStyle/>
          <a:p>
            <a:r>
              <a:rPr lang="en-US" sz="1400" b="1" dirty="0" err="1">
                <a:solidFill>
                  <a:schemeClr val="bg1"/>
                </a:solidFill>
              </a:rPr>
              <a:t>Patungan</a:t>
            </a:r>
            <a:r>
              <a:rPr lang="en-US" sz="1400" b="1" dirty="0">
                <a:solidFill>
                  <a:schemeClr val="bg1"/>
                </a:solidFill>
              </a:rPr>
              <a:t> </a:t>
            </a:r>
            <a:r>
              <a:rPr lang="en-US" sz="1400" b="1" dirty="0" err="1">
                <a:solidFill>
                  <a:schemeClr val="bg1"/>
                </a:solidFill>
              </a:rPr>
              <a:t>Sapi</a:t>
            </a:r>
            <a:endParaRPr lang="en-ID" sz="1400" b="1" dirty="0">
              <a:solidFill>
                <a:schemeClr val="bg1"/>
              </a:solidFill>
            </a:endParaRPr>
          </a:p>
        </p:txBody>
      </p:sp>
    </p:spTree>
    <p:extLst>
      <p:ext uri="{BB962C8B-B14F-4D97-AF65-F5344CB8AC3E}">
        <p14:creationId xmlns:p14="http://schemas.microsoft.com/office/powerpoint/2010/main" val="1764897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54E7D-0343-0627-39C9-31D8BB664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35549" cy="11088290"/>
          </a:xfrm>
          <a:prstGeom prst="rect">
            <a:avLst/>
          </a:prstGeom>
        </p:spPr>
      </p:pic>
      <p:sp>
        <p:nvSpPr>
          <p:cNvPr id="3" name="TextBox 2">
            <a:extLst>
              <a:ext uri="{FF2B5EF4-FFF2-40B4-BE49-F238E27FC236}">
                <a16:creationId xmlns:a16="http://schemas.microsoft.com/office/drawing/2014/main" id="{28591103-BC89-9EF3-D913-D85B7BB94A70}"/>
              </a:ext>
            </a:extLst>
          </p:cNvPr>
          <p:cNvSpPr txBox="1"/>
          <p:nvPr/>
        </p:nvSpPr>
        <p:spPr>
          <a:xfrm>
            <a:off x="620688" y="3527450"/>
            <a:ext cx="5616624" cy="7422738"/>
          </a:xfrm>
          <a:prstGeom prst="rect">
            <a:avLst/>
          </a:prstGeom>
          <a:noFill/>
        </p:spPr>
        <p:txBody>
          <a:bodyPr wrap="square" rtlCol="0">
            <a:spAutoFit/>
          </a:bodyPr>
          <a:lstStyle/>
          <a:p>
            <a:pPr algn="just">
              <a:lnSpc>
                <a:spcPts val="1680"/>
              </a:lnSpc>
              <a:buClr>
                <a:srgbClr val="333333"/>
              </a:buClr>
              <a:buSzPts val="1200"/>
              <a:tabLst>
                <a:tab pos="521335" algn="l"/>
              </a:tabLst>
            </a:pPr>
            <a:endParaRPr lang="en-ID" spc="-5" dirty="0">
              <a:solidFill>
                <a:schemeClr val="bg1"/>
              </a:solidFill>
              <a:cs typeface="Times New Roman" panose="02020603050405020304" pitchFamily="18" charset="0"/>
            </a:endParaRPr>
          </a:p>
          <a:p>
            <a:pPr algn="just"/>
            <a:r>
              <a:rPr lang="en-US" dirty="0">
                <a:solidFill>
                  <a:schemeClr val="bg1"/>
                </a:solidFill>
                <a:cs typeface="Times New Roman" panose="02020603050405020304" pitchFamily="18" charset="0"/>
              </a:rPr>
              <a:t>Bapak/Ibu </a:t>
            </a:r>
            <a:r>
              <a:rPr lang="en-US" dirty="0" err="1">
                <a:solidFill>
                  <a:schemeClr val="bg1"/>
                </a:solidFill>
                <a:cs typeface="Times New Roman" panose="02020603050405020304" pitchFamily="18" charset="0"/>
              </a:rPr>
              <a:t>dapat</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menyampaikan</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penyertaan</a:t>
            </a:r>
            <a:r>
              <a:rPr lang="en-US" dirty="0">
                <a:solidFill>
                  <a:schemeClr val="bg1"/>
                </a:solidFill>
                <a:cs typeface="Times New Roman" panose="02020603050405020304" pitchFamily="18" charset="0"/>
              </a:rPr>
              <a:t> dana </a:t>
            </a:r>
            <a:r>
              <a:rPr lang="en-US" dirty="0" err="1">
                <a:solidFill>
                  <a:schemeClr val="bg1"/>
                </a:solidFill>
                <a:cs typeface="Times New Roman" panose="02020603050405020304" pitchFamily="18" charset="0"/>
              </a:rPr>
              <a:t>maupun</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hewan</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Qurban</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dengan</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cara</a:t>
            </a:r>
            <a:r>
              <a:rPr lang="en-US" dirty="0">
                <a:solidFill>
                  <a:schemeClr val="bg1"/>
                </a:solidFill>
                <a:cs typeface="Times New Roman" panose="02020603050405020304" pitchFamily="18" charset="0"/>
              </a:rPr>
              <a:t> :</a:t>
            </a:r>
          </a:p>
          <a:p>
            <a:pPr marL="342900" indent="-342900" algn="just">
              <a:buFont typeface="+mj-lt"/>
              <a:buAutoNum type="arabicPeriod"/>
            </a:pPr>
            <a:endParaRPr lang="en-US" dirty="0">
              <a:solidFill>
                <a:schemeClr val="bg1"/>
              </a:solidFill>
              <a:cs typeface="Times New Roman" panose="02020603050405020304" pitchFamily="18" charset="0"/>
            </a:endParaRPr>
          </a:p>
          <a:p>
            <a:pPr marL="342900" indent="-342900" algn="just">
              <a:buFont typeface="+mj-lt"/>
              <a:buAutoNum type="arabicPeriod"/>
            </a:pPr>
            <a:r>
              <a:rPr lang="en-US" dirty="0" err="1">
                <a:solidFill>
                  <a:schemeClr val="bg1"/>
                </a:solidFill>
                <a:cs typeface="Times New Roman" panose="02020603050405020304" pitchFamily="18" charset="0"/>
              </a:rPr>
              <a:t>Antar</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langsung</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ke</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kantor</a:t>
            </a:r>
            <a:r>
              <a:rPr lang="en-US" dirty="0">
                <a:solidFill>
                  <a:schemeClr val="bg1"/>
                </a:solidFill>
                <a:cs typeface="Times New Roman" panose="02020603050405020304" pitchFamily="18" charset="0"/>
              </a:rPr>
              <a:t> Yayasan </a:t>
            </a:r>
            <a:r>
              <a:rPr lang="en-US" dirty="0" err="1">
                <a:solidFill>
                  <a:schemeClr val="bg1"/>
                </a:solidFill>
                <a:cs typeface="Times New Roman" panose="02020603050405020304" pitchFamily="18" charset="0"/>
              </a:rPr>
              <a:t>Buana</a:t>
            </a:r>
            <a:r>
              <a:rPr lang="en-US" dirty="0">
                <a:solidFill>
                  <a:schemeClr val="bg1"/>
                </a:solidFill>
                <a:cs typeface="Times New Roman" panose="02020603050405020304" pitchFamily="18" charset="0"/>
              </a:rPr>
              <a:t> Kasih Indonesia</a:t>
            </a:r>
            <a:r>
              <a:rPr lang="en-ID" dirty="0">
                <a:solidFill>
                  <a:schemeClr val="bg1"/>
                </a:solidFill>
                <a:cs typeface="Times New Roman" panose="02020603050405020304" pitchFamily="18" charset="0"/>
              </a:rPr>
              <a:t> (YABUKI)</a:t>
            </a:r>
          </a:p>
          <a:p>
            <a:pPr algn="just"/>
            <a:endParaRPr lang="en-ID" dirty="0">
              <a:solidFill>
                <a:schemeClr val="bg1"/>
              </a:solidFill>
              <a:cs typeface="Times New Roman" panose="02020603050405020304" pitchFamily="18" charset="0"/>
            </a:endParaRPr>
          </a:p>
          <a:p>
            <a:pPr marL="357188" indent="-357188" algn="just">
              <a:buFont typeface="+mj-lt"/>
              <a:buAutoNum type="arabicPeriod" startAt="2"/>
            </a:pPr>
            <a:r>
              <a:rPr lang="en-ID" dirty="0" err="1">
                <a:solidFill>
                  <a:schemeClr val="bg1"/>
                </a:solidFill>
                <a:cs typeface="Times New Roman" panose="02020603050405020304" pitchFamily="18" charset="0"/>
              </a:rPr>
              <a:t>Dijemput</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langsung</a:t>
            </a:r>
            <a:r>
              <a:rPr lang="en-ID" dirty="0">
                <a:solidFill>
                  <a:schemeClr val="bg1"/>
                </a:solidFill>
                <a:cs typeface="Times New Roman" panose="02020603050405020304" pitchFamily="18" charset="0"/>
              </a:rPr>
              <a:t> oleh </a:t>
            </a:r>
            <a:r>
              <a:rPr lang="en-ID" dirty="0" err="1">
                <a:solidFill>
                  <a:schemeClr val="bg1"/>
                </a:solidFill>
                <a:cs typeface="Times New Roman" panose="02020603050405020304" pitchFamily="18" charset="0"/>
              </a:rPr>
              <a:t>petugas</a:t>
            </a:r>
            <a:r>
              <a:rPr lang="en-ID" dirty="0">
                <a:solidFill>
                  <a:schemeClr val="bg1"/>
                </a:solidFill>
                <a:cs typeface="Times New Roman" panose="02020603050405020304" pitchFamily="18" charset="0"/>
              </a:rPr>
              <a:t> YABUKI.</a:t>
            </a:r>
          </a:p>
          <a:p>
            <a:pPr marL="360363" lvl="1" algn="just"/>
            <a:r>
              <a:rPr lang="en-US" dirty="0" err="1">
                <a:solidFill>
                  <a:schemeClr val="bg1"/>
                </a:solidFill>
                <a:cs typeface="Times New Roman" panose="02020603050405020304" pitchFamily="18" charset="0"/>
              </a:rPr>
              <a:t>Untuk</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teknis</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penjemputan</a:t>
            </a:r>
            <a:r>
              <a:rPr lang="en-US" dirty="0">
                <a:solidFill>
                  <a:schemeClr val="bg1"/>
                </a:solidFill>
                <a:cs typeface="Times New Roman" panose="02020603050405020304" pitchFamily="18" charset="0"/>
              </a:rPr>
              <a:t>, Bapak/Ibu </a:t>
            </a:r>
            <a:r>
              <a:rPr lang="en-US" dirty="0" err="1">
                <a:solidFill>
                  <a:schemeClr val="bg1"/>
                </a:solidFill>
                <a:cs typeface="Times New Roman" panose="02020603050405020304" pitchFamily="18" charset="0"/>
              </a:rPr>
              <a:t>dapat</a:t>
            </a:r>
            <a:r>
              <a:rPr lang="en-US" dirty="0">
                <a:solidFill>
                  <a:schemeClr val="bg1"/>
                </a:solidFill>
                <a:cs typeface="Times New Roman" panose="02020603050405020304" pitchFamily="18" charset="0"/>
              </a:rPr>
              <a:t> </a:t>
            </a:r>
            <a:r>
              <a:rPr lang="en-US" dirty="0" err="1">
                <a:solidFill>
                  <a:schemeClr val="bg1"/>
                </a:solidFill>
                <a:cs typeface="Times New Roman" panose="02020603050405020304" pitchFamily="18" charset="0"/>
              </a:rPr>
              <a:t>menghubungi</a:t>
            </a:r>
            <a:r>
              <a:rPr lang="en-US" dirty="0">
                <a:solidFill>
                  <a:schemeClr val="bg1"/>
                </a:solidFill>
                <a:cs typeface="Times New Roman" panose="02020603050405020304" pitchFamily="18" charset="0"/>
              </a:rPr>
              <a:t> kami </a:t>
            </a:r>
            <a:r>
              <a:rPr lang="en-US" dirty="0" err="1">
                <a:solidFill>
                  <a:schemeClr val="bg1"/>
                </a:solidFill>
                <a:cs typeface="Times New Roman" panose="02020603050405020304" pitchFamily="18" charset="0"/>
              </a:rPr>
              <a:t>melalui</a:t>
            </a:r>
            <a:r>
              <a:rPr lang="en-US" dirty="0">
                <a:solidFill>
                  <a:schemeClr val="bg1"/>
                </a:solidFill>
                <a:cs typeface="Times New Roman" panose="02020603050405020304" pitchFamily="18" charset="0"/>
              </a:rPr>
              <a:t> :</a:t>
            </a:r>
          </a:p>
          <a:p>
            <a:pPr marL="817563" lvl="2" algn="just"/>
            <a:r>
              <a:rPr lang="en-US" b="1" dirty="0">
                <a:solidFill>
                  <a:schemeClr val="bg1"/>
                </a:solidFill>
                <a:cs typeface="Times New Roman" panose="02020603050405020304" pitchFamily="18" charset="0"/>
              </a:rPr>
              <a:t>No. </a:t>
            </a:r>
            <a:r>
              <a:rPr lang="en-US" b="1" dirty="0" err="1">
                <a:solidFill>
                  <a:schemeClr val="bg1"/>
                </a:solidFill>
                <a:cs typeface="Times New Roman" panose="02020603050405020304" pitchFamily="18" charset="0"/>
              </a:rPr>
              <a:t>telp</a:t>
            </a:r>
            <a:r>
              <a:rPr lang="en-US" b="1" dirty="0">
                <a:solidFill>
                  <a:schemeClr val="bg1"/>
                </a:solidFill>
                <a:cs typeface="Times New Roman" panose="02020603050405020304" pitchFamily="18" charset="0"/>
              </a:rPr>
              <a:t> </a:t>
            </a:r>
            <a:r>
              <a:rPr lang="en-US" dirty="0">
                <a:solidFill>
                  <a:schemeClr val="bg1"/>
                </a:solidFill>
                <a:cs typeface="Times New Roman" panose="02020603050405020304" pitchFamily="18" charset="0"/>
              </a:rPr>
              <a:t>	      :    (021) 88894394</a:t>
            </a:r>
          </a:p>
          <a:p>
            <a:pPr marL="817563" lvl="2" algn="just"/>
            <a:r>
              <a:rPr lang="en-US" b="1" dirty="0">
                <a:solidFill>
                  <a:schemeClr val="bg1"/>
                </a:solidFill>
                <a:cs typeface="Times New Roman" panose="02020603050405020304" pitchFamily="18" charset="0"/>
              </a:rPr>
              <a:t>HP/ </a:t>
            </a:r>
            <a:r>
              <a:rPr lang="en-US" b="1" dirty="0" err="1">
                <a:solidFill>
                  <a:schemeClr val="bg1"/>
                </a:solidFill>
                <a:cs typeface="Times New Roman" panose="02020603050405020304" pitchFamily="18" charset="0"/>
              </a:rPr>
              <a:t>Whatsapp</a:t>
            </a:r>
            <a:r>
              <a:rPr lang="en-US" b="1" dirty="0">
                <a:solidFill>
                  <a:schemeClr val="bg1"/>
                </a:solidFill>
                <a:cs typeface="Times New Roman" panose="02020603050405020304" pitchFamily="18" charset="0"/>
              </a:rPr>
              <a:t>     </a:t>
            </a:r>
            <a:r>
              <a:rPr lang="en-US" dirty="0">
                <a:solidFill>
                  <a:schemeClr val="bg1"/>
                </a:solidFill>
                <a:cs typeface="Times New Roman" panose="02020603050405020304" pitchFamily="18" charset="0"/>
              </a:rPr>
              <a:t>:    0858 9017 1038</a:t>
            </a:r>
          </a:p>
          <a:p>
            <a:pPr marL="817563" lvl="2" algn="just"/>
            <a:endParaRPr lang="en-ID" dirty="0">
              <a:solidFill>
                <a:schemeClr val="bg1"/>
              </a:solidFill>
              <a:cs typeface="Times New Roman" panose="02020603050405020304" pitchFamily="18" charset="0"/>
            </a:endParaRPr>
          </a:p>
          <a:p>
            <a:pPr marL="357188" indent="-357188" algn="just"/>
            <a:r>
              <a:rPr lang="en-ID" dirty="0">
                <a:solidFill>
                  <a:schemeClr val="bg1"/>
                </a:solidFill>
                <a:cs typeface="Times New Roman" panose="02020603050405020304" pitchFamily="18" charset="0"/>
              </a:rPr>
              <a:t>3.      </a:t>
            </a:r>
            <a:r>
              <a:rPr lang="en-ID" dirty="0" err="1">
                <a:solidFill>
                  <a:schemeClr val="bg1"/>
                </a:solidFill>
                <a:cs typeface="Times New Roman" panose="02020603050405020304" pitchFamily="18" charset="0"/>
              </a:rPr>
              <a:t>Menitipkan</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penyertaan</a:t>
            </a:r>
            <a:r>
              <a:rPr lang="en-ID" dirty="0">
                <a:solidFill>
                  <a:schemeClr val="bg1"/>
                </a:solidFill>
                <a:cs typeface="Times New Roman" panose="02020603050405020304" pitchFamily="18" charset="0"/>
              </a:rPr>
              <a:t> dana </a:t>
            </a:r>
            <a:r>
              <a:rPr lang="en-ID" dirty="0" err="1">
                <a:solidFill>
                  <a:schemeClr val="bg1"/>
                </a:solidFill>
                <a:cs typeface="Times New Roman" panose="02020603050405020304" pitchFamily="18" charset="0"/>
              </a:rPr>
              <a:t>untuk</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pembelian</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hewan</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Qurban</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melalui</a:t>
            </a:r>
            <a:r>
              <a:rPr lang="en-ID" dirty="0">
                <a:solidFill>
                  <a:schemeClr val="bg1"/>
                </a:solidFill>
                <a:cs typeface="Times New Roman" panose="02020603050405020304" pitchFamily="18" charset="0"/>
              </a:rPr>
              <a:t> </a:t>
            </a:r>
            <a:r>
              <a:rPr lang="en-ID" dirty="0" err="1">
                <a:solidFill>
                  <a:schemeClr val="bg1"/>
                </a:solidFill>
                <a:cs typeface="Times New Roman" panose="02020603050405020304" pitchFamily="18" charset="0"/>
              </a:rPr>
              <a:t>rekening</a:t>
            </a:r>
            <a:r>
              <a:rPr lang="en-ID" dirty="0">
                <a:solidFill>
                  <a:schemeClr val="bg1"/>
                </a:solidFill>
                <a:cs typeface="Times New Roman" panose="02020603050405020304" pitchFamily="18" charset="0"/>
              </a:rPr>
              <a:t> Bank</a:t>
            </a:r>
          </a:p>
          <a:p>
            <a:pPr marL="814388" lvl="1" algn="just"/>
            <a:r>
              <a:rPr lang="en-ID" b="1" dirty="0">
                <a:solidFill>
                  <a:schemeClr val="bg1"/>
                </a:solidFill>
                <a:cs typeface="Times New Roman" panose="02020603050405020304" pitchFamily="18" charset="0"/>
              </a:rPr>
              <a:t>BCA</a:t>
            </a:r>
            <a:r>
              <a:rPr lang="en-ID" dirty="0">
                <a:solidFill>
                  <a:schemeClr val="bg1"/>
                </a:solidFill>
                <a:cs typeface="Times New Roman" panose="02020603050405020304" pitchFamily="18" charset="0"/>
              </a:rPr>
              <a:t>		  :   521-1449-901</a:t>
            </a:r>
          </a:p>
          <a:p>
            <a:pPr marL="814388" lvl="1" algn="just"/>
            <a:r>
              <a:rPr lang="en-ID" b="1" dirty="0">
                <a:solidFill>
                  <a:schemeClr val="bg1"/>
                </a:solidFill>
                <a:cs typeface="Times New Roman" panose="02020603050405020304" pitchFamily="18" charset="0"/>
              </a:rPr>
              <a:t>Bank </a:t>
            </a:r>
            <a:r>
              <a:rPr lang="en-ID" b="1" dirty="0" err="1">
                <a:solidFill>
                  <a:schemeClr val="bg1"/>
                </a:solidFill>
                <a:cs typeface="Times New Roman" panose="02020603050405020304" pitchFamily="18" charset="0"/>
              </a:rPr>
              <a:t>Mandiri</a:t>
            </a:r>
            <a:r>
              <a:rPr lang="en-ID" dirty="0">
                <a:solidFill>
                  <a:schemeClr val="bg1"/>
                </a:solidFill>
                <a:cs typeface="Times New Roman" panose="02020603050405020304" pitchFamily="18" charset="0"/>
              </a:rPr>
              <a:t>  :   156-00-1002304-4</a:t>
            </a:r>
          </a:p>
          <a:p>
            <a:pPr marL="814388" lvl="1" algn="just"/>
            <a:r>
              <a:rPr lang="en-ID" b="1" dirty="0" err="1">
                <a:solidFill>
                  <a:schemeClr val="bg1"/>
                </a:solidFill>
                <a:cs typeface="Times New Roman" panose="02020603050405020304" pitchFamily="18" charset="0"/>
              </a:rPr>
              <a:t>atas</a:t>
            </a:r>
            <a:r>
              <a:rPr lang="en-ID" b="1" dirty="0">
                <a:solidFill>
                  <a:schemeClr val="bg1"/>
                </a:solidFill>
                <a:cs typeface="Times New Roman" panose="02020603050405020304" pitchFamily="18" charset="0"/>
              </a:rPr>
              <a:t> </a:t>
            </a:r>
            <a:r>
              <a:rPr lang="en-ID" b="1" dirty="0" err="1">
                <a:solidFill>
                  <a:schemeClr val="bg1"/>
                </a:solidFill>
                <a:cs typeface="Times New Roman" panose="02020603050405020304" pitchFamily="18" charset="0"/>
              </a:rPr>
              <a:t>nama</a:t>
            </a:r>
            <a:r>
              <a:rPr lang="en-ID" dirty="0">
                <a:solidFill>
                  <a:schemeClr val="bg1"/>
                </a:solidFill>
                <a:cs typeface="Times New Roman" panose="02020603050405020304" pitchFamily="18" charset="0"/>
              </a:rPr>
              <a:t>	  :   Yayasan </a:t>
            </a:r>
            <a:r>
              <a:rPr lang="en-ID" dirty="0" err="1">
                <a:solidFill>
                  <a:schemeClr val="bg1"/>
                </a:solidFill>
                <a:cs typeface="Times New Roman" panose="02020603050405020304" pitchFamily="18" charset="0"/>
              </a:rPr>
              <a:t>Buana</a:t>
            </a:r>
            <a:r>
              <a:rPr lang="en-ID" dirty="0">
                <a:solidFill>
                  <a:schemeClr val="bg1"/>
                </a:solidFill>
                <a:cs typeface="Times New Roman" panose="02020603050405020304" pitchFamily="18" charset="0"/>
              </a:rPr>
              <a:t> Kasih Indonesia</a:t>
            </a:r>
          </a:p>
          <a:p>
            <a:pPr marL="357188" algn="just"/>
            <a:endParaRPr lang="en-ID" dirty="0">
              <a:solidFill>
                <a:schemeClr val="bg1"/>
              </a:solidFill>
              <a:cs typeface="Times New Roman" panose="02020603050405020304" pitchFamily="18" charset="0"/>
            </a:endParaRPr>
          </a:p>
          <a:p>
            <a:pPr marL="357188" indent="-357188" algn="just">
              <a:buAutoNum type="arabicPeriod" startAt="4"/>
            </a:pPr>
            <a:endParaRPr lang="en-ID" dirty="0">
              <a:solidFill>
                <a:schemeClr val="bg1"/>
              </a:solidFill>
              <a:cs typeface="Times New Roman" panose="02020603050405020304" pitchFamily="18" charset="0"/>
            </a:endParaRPr>
          </a:p>
          <a:p>
            <a:pPr marL="357188" algn="just"/>
            <a:endParaRPr lang="en-ID" dirty="0">
              <a:solidFill>
                <a:schemeClr val="bg1"/>
              </a:solidFill>
              <a:cs typeface="Times New Roman" panose="02020603050405020304" pitchFamily="18" charset="0"/>
            </a:endParaRPr>
          </a:p>
          <a:p>
            <a:pPr marL="357188" indent="-357188" algn="just">
              <a:buAutoNum type="arabicPeriod" startAt="4"/>
            </a:pPr>
            <a:endParaRPr lang="en-ID" dirty="0">
              <a:solidFill>
                <a:schemeClr val="bg1"/>
              </a:solidFill>
              <a:cs typeface="Times New Roman" panose="02020603050405020304" pitchFamily="18" charset="0"/>
            </a:endParaRPr>
          </a:p>
          <a:p>
            <a:pPr algn="just">
              <a:lnSpc>
                <a:spcPts val="1680"/>
              </a:lnSpc>
              <a:buClr>
                <a:srgbClr val="333333"/>
              </a:buClr>
              <a:buSzPts val="1200"/>
              <a:tabLst>
                <a:tab pos="521335" algn="l"/>
              </a:tabLst>
            </a:pPr>
            <a:endParaRPr lang="en-ID" spc="-5" dirty="0">
              <a:solidFill>
                <a:schemeClr val="bg1"/>
              </a:solidFill>
              <a:cs typeface="Times New Roman" panose="02020603050405020304" pitchFamily="18" charset="0"/>
            </a:endParaRPr>
          </a:p>
          <a:p>
            <a:pPr marL="29845" marR="5080" algn="just">
              <a:lnSpc>
                <a:spcPct val="101000"/>
              </a:lnSpc>
              <a:spcBef>
                <a:spcPts val="1939"/>
              </a:spcBef>
            </a:pPr>
            <a:endParaRPr lang="en-ID" dirty="0">
              <a:solidFill>
                <a:schemeClr val="bg1"/>
              </a:solidFill>
              <a:cs typeface="Times New Roman" panose="02020603050405020304" pitchFamily="18" charset="0"/>
            </a:endParaRPr>
          </a:p>
          <a:p>
            <a:pPr algn="just">
              <a:spcBef>
                <a:spcPts val="15"/>
              </a:spcBef>
            </a:pPr>
            <a:endParaRPr lang="ms-MY" dirty="0">
              <a:solidFill>
                <a:schemeClr val="bg1"/>
              </a:solidFill>
              <a:ea typeface="Times New Roman" panose="02020603050405020304" pitchFamily="18" charset="0"/>
              <a:cs typeface="Times New Roman" panose="02020603050405020304" pitchFamily="18" charset="0"/>
            </a:endParaRPr>
          </a:p>
          <a:p>
            <a:pPr algn="just">
              <a:spcBef>
                <a:spcPts val="15"/>
              </a:spcBef>
            </a:pPr>
            <a:r>
              <a:rPr lang="ms-MY" dirty="0">
                <a:solidFill>
                  <a:schemeClr val="bg1"/>
                </a:solidFill>
                <a:ea typeface="Times New Roman" panose="02020603050405020304" pitchFamily="18" charset="0"/>
                <a:cs typeface="Times New Roman" panose="02020603050405020304" pitchFamily="18" charset="0"/>
              </a:rPr>
              <a:t> </a:t>
            </a:r>
            <a:endParaRPr lang="en-ID" dirty="0">
              <a:solidFill>
                <a:schemeClr val="bg1"/>
              </a:solidFill>
              <a:ea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3856E624-E097-1705-52FA-7AA9CDD4428D}"/>
              </a:ext>
            </a:extLst>
          </p:cNvPr>
          <p:cNvGrpSpPr/>
          <p:nvPr/>
        </p:nvGrpSpPr>
        <p:grpSpPr>
          <a:xfrm>
            <a:off x="1410904" y="2836864"/>
            <a:ext cx="4036192" cy="395698"/>
            <a:chOff x="2348307" y="1151186"/>
            <a:chExt cx="2139075" cy="395698"/>
          </a:xfrm>
        </p:grpSpPr>
        <p:sp>
          <p:nvSpPr>
            <p:cNvPr id="5" name="TextBox 4">
              <a:extLst>
                <a:ext uri="{FF2B5EF4-FFF2-40B4-BE49-F238E27FC236}">
                  <a16:creationId xmlns:a16="http://schemas.microsoft.com/office/drawing/2014/main" id="{7A2EE1CC-177C-F18C-F870-062ABB826C4D}"/>
                </a:ext>
              </a:extLst>
            </p:cNvPr>
            <p:cNvSpPr txBox="1"/>
            <p:nvPr/>
          </p:nvSpPr>
          <p:spPr>
            <a:xfrm>
              <a:off x="2348307" y="1209804"/>
              <a:ext cx="2139075" cy="337080"/>
            </a:xfrm>
            <a:prstGeom prst="rect">
              <a:avLst/>
            </a:prstGeom>
            <a:noFill/>
          </p:spPr>
          <p:txBody>
            <a:bodyPr wrap="square" rtlCol="0">
              <a:spAutoFit/>
            </a:bodyPr>
            <a:lstStyle/>
            <a:p>
              <a:pPr algn="ctr">
                <a:lnSpc>
                  <a:spcPts val="1680"/>
                </a:lnSpc>
                <a:buClr>
                  <a:srgbClr val="333333"/>
                </a:buClr>
                <a:buSzPts val="1200"/>
                <a:tabLst>
                  <a:tab pos="521335" algn="l"/>
                </a:tabLst>
              </a:pPr>
              <a:r>
                <a:rPr lang="ms-MY" sz="2400" b="1" dirty="0">
                  <a:solidFill>
                    <a:schemeClr val="bg1"/>
                  </a:solidFill>
                  <a:ea typeface="Times New Roman" panose="02020603050405020304" pitchFamily="18" charset="0"/>
                  <a:cs typeface="Times New Roman" panose="02020603050405020304" pitchFamily="18" charset="0"/>
                </a:rPr>
                <a:t>TEHNIK PENYAMPAIAN</a:t>
              </a:r>
            </a:p>
          </p:txBody>
        </p:sp>
        <p:sp>
          <p:nvSpPr>
            <p:cNvPr id="6" name="Double Bracket 5">
              <a:extLst>
                <a:ext uri="{FF2B5EF4-FFF2-40B4-BE49-F238E27FC236}">
                  <a16:creationId xmlns:a16="http://schemas.microsoft.com/office/drawing/2014/main" id="{5F4CF78E-1F1E-0888-E90B-591639A4F9DE}"/>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Tree>
    <p:extLst>
      <p:ext uri="{BB962C8B-B14F-4D97-AF65-F5344CB8AC3E}">
        <p14:creationId xmlns:p14="http://schemas.microsoft.com/office/powerpoint/2010/main" val="4493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0FD-583B-66CD-A605-FCEABED1C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grpSp>
        <p:nvGrpSpPr>
          <p:cNvPr id="5" name="Group 4">
            <a:extLst>
              <a:ext uri="{FF2B5EF4-FFF2-40B4-BE49-F238E27FC236}">
                <a16:creationId xmlns:a16="http://schemas.microsoft.com/office/drawing/2014/main" id="{896F0872-D645-6D9F-383F-54E256E6B687}"/>
              </a:ext>
            </a:extLst>
          </p:cNvPr>
          <p:cNvGrpSpPr/>
          <p:nvPr/>
        </p:nvGrpSpPr>
        <p:grpSpPr>
          <a:xfrm>
            <a:off x="1554920" y="1169218"/>
            <a:ext cx="3748160" cy="395698"/>
            <a:chOff x="2348307" y="1151186"/>
            <a:chExt cx="2139075" cy="395698"/>
          </a:xfrm>
        </p:grpSpPr>
        <p:sp>
          <p:nvSpPr>
            <p:cNvPr id="6" name="TextBox 5">
              <a:extLst>
                <a:ext uri="{FF2B5EF4-FFF2-40B4-BE49-F238E27FC236}">
                  <a16:creationId xmlns:a16="http://schemas.microsoft.com/office/drawing/2014/main" id="{5BACE2BF-39C2-B50D-0F0B-A1ED5CFDDF1C}"/>
                </a:ext>
              </a:extLst>
            </p:cNvPr>
            <p:cNvSpPr txBox="1"/>
            <p:nvPr/>
          </p:nvSpPr>
          <p:spPr>
            <a:xfrm>
              <a:off x="2348307" y="1209804"/>
              <a:ext cx="2139075" cy="337080"/>
            </a:xfrm>
            <a:prstGeom prst="rect">
              <a:avLst/>
            </a:prstGeom>
            <a:noFill/>
          </p:spPr>
          <p:txBody>
            <a:bodyPr wrap="square" rtlCol="0">
              <a:spAutoFit/>
            </a:bodyPr>
            <a:lstStyle/>
            <a:p>
              <a:pPr algn="ctr">
                <a:lnSpc>
                  <a:spcPts val="1680"/>
                </a:lnSpc>
                <a:buClr>
                  <a:srgbClr val="333333"/>
                </a:buClr>
                <a:buSzPts val="1200"/>
                <a:tabLst>
                  <a:tab pos="521335" algn="l"/>
                </a:tabLst>
              </a:pPr>
              <a:r>
                <a:rPr lang="ms-MY" sz="2400" b="1" dirty="0">
                  <a:solidFill>
                    <a:schemeClr val="bg1"/>
                  </a:solidFill>
                  <a:ea typeface="Times New Roman" panose="02020603050405020304" pitchFamily="18" charset="0"/>
                  <a:cs typeface="Times New Roman" panose="02020603050405020304" pitchFamily="18" charset="0"/>
                </a:rPr>
                <a:t>WAKTU DAN TEMPAT</a:t>
              </a:r>
            </a:p>
          </p:txBody>
        </p:sp>
        <p:sp>
          <p:nvSpPr>
            <p:cNvPr id="7" name="Double Bracket 6">
              <a:extLst>
                <a:ext uri="{FF2B5EF4-FFF2-40B4-BE49-F238E27FC236}">
                  <a16:creationId xmlns:a16="http://schemas.microsoft.com/office/drawing/2014/main" id="{3F3620CA-DF31-908D-F53E-8A8A6EB04B00}"/>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8" name="TextBox 7">
            <a:extLst>
              <a:ext uri="{FF2B5EF4-FFF2-40B4-BE49-F238E27FC236}">
                <a16:creationId xmlns:a16="http://schemas.microsoft.com/office/drawing/2014/main" id="{B9CECF63-BF64-0AB5-B1B1-8D9BDC08B3E8}"/>
              </a:ext>
            </a:extLst>
          </p:cNvPr>
          <p:cNvSpPr txBox="1"/>
          <p:nvPr/>
        </p:nvSpPr>
        <p:spPr>
          <a:xfrm>
            <a:off x="533028" y="1588260"/>
            <a:ext cx="5791944" cy="4708981"/>
          </a:xfrm>
          <a:prstGeom prst="rect">
            <a:avLst/>
          </a:prstGeom>
          <a:noFill/>
        </p:spPr>
        <p:txBody>
          <a:bodyPr wrap="square" rtlCol="0">
            <a:spAutoFit/>
          </a:bodyPr>
          <a:lstStyle/>
          <a:p>
            <a:pPr marL="63500" algn="ctr"/>
            <a:endParaRPr lang="ms-MY" sz="2800" b="1" dirty="0">
              <a:solidFill>
                <a:schemeClr val="bg1"/>
              </a:solidFill>
            </a:endParaRPr>
          </a:p>
          <a:p>
            <a:pPr marL="63500" algn="just"/>
            <a:r>
              <a:rPr lang="ms-MY" sz="2000" dirty="0">
                <a:solidFill>
                  <a:schemeClr val="bg1"/>
                </a:solidFill>
              </a:rPr>
              <a:t>Insyaa Allah pelaksanaan kegiatan Qurban ini akan dilaksanakan pada :</a:t>
            </a:r>
          </a:p>
          <a:p>
            <a:pPr marL="63500" algn="just"/>
            <a:r>
              <a:rPr lang="ms-MY" sz="2000" dirty="0">
                <a:solidFill>
                  <a:schemeClr val="bg1"/>
                </a:solidFill>
              </a:rPr>
              <a:t>BHRH</a:t>
            </a:r>
          </a:p>
          <a:p>
            <a:pPr marL="63500" algn="just"/>
            <a:r>
              <a:rPr lang="ms-MY" sz="2000" dirty="0">
                <a:solidFill>
                  <a:schemeClr val="bg1"/>
                </a:solidFill>
              </a:rPr>
              <a:t>Hari / Tgl	 :  Selasa, 20 Juli 2021 (10 Dzulhijah 1442 H)</a:t>
            </a:r>
          </a:p>
          <a:p>
            <a:pPr marL="63500" algn="just"/>
            <a:r>
              <a:rPr lang="en-ID" sz="2000" dirty="0" err="1">
                <a:solidFill>
                  <a:schemeClr val="bg1"/>
                </a:solidFill>
              </a:rPr>
              <a:t>Tempat</a:t>
            </a:r>
            <a:r>
              <a:rPr lang="en-ID" sz="2000" dirty="0">
                <a:solidFill>
                  <a:schemeClr val="bg1"/>
                </a:solidFill>
              </a:rPr>
              <a:t>	 :  Yayasan </a:t>
            </a:r>
            <a:r>
              <a:rPr lang="en-ID" sz="2000" dirty="0" err="1">
                <a:solidFill>
                  <a:schemeClr val="bg1"/>
                </a:solidFill>
              </a:rPr>
              <a:t>Buana</a:t>
            </a:r>
            <a:r>
              <a:rPr lang="en-ID" sz="2000" dirty="0">
                <a:solidFill>
                  <a:schemeClr val="bg1"/>
                </a:solidFill>
              </a:rPr>
              <a:t> Kasih Indonesia</a:t>
            </a:r>
          </a:p>
          <a:p>
            <a:pPr marL="1133475" marR="544830" indent="-1070610">
              <a:spcBef>
                <a:spcPts val="10"/>
              </a:spcBef>
              <a:tabLst>
                <a:tab pos="977900" algn="l"/>
              </a:tabLst>
            </a:pPr>
            <a:r>
              <a:rPr lang="ms-MY" sz="2000" dirty="0">
                <a:solidFill>
                  <a:schemeClr val="bg1"/>
                </a:solidFill>
                <a:ea typeface="Times New Roman" panose="02020603050405020304" pitchFamily="18" charset="0"/>
              </a:rPr>
              <a:t>Alamat	:</a:t>
            </a:r>
            <a:r>
              <a:rPr lang="ms-MY" sz="2000" spc="270"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Kampung</a:t>
            </a:r>
            <a:r>
              <a:rPr lang="ms-MY" sz="2000" spc="-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Kaliabang</a:t>
            </a:r>
            <a:r>
              <a:rPr lang="ms-MY" sz="2000" spc="-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Nangka</a:t>
            </a:r>
            <a:r>
              <a:rPr lang="ms-MY" sz="2000" spc="-10" dirty="0">
                <a:solidFill>
                  <a:schemeClr val="bg1"/>
                </a:solidFill>
                <a:ea typeface="Times New Roman" panose="02020603050405020304" pitchFamily="18" charset="0"/>
              </a:rPr>
              <a:t> </a:t>
            </a:r>
          </a:p>
          <a:p>
            <a:pPr marL="2047875" marR="544830" lvl="2" indent="-1070610">
              <a:spcBef>
                <a:spcPts val="10"/>
              </a:spcBef>
              <a:tabLst>
                <a:tab pos="977900" algn="l"/>
              </a:tabLst>
            </a:pPr>
            <a:r>
              <a:rPr lang="ms-MY" sz="2000" dirty="0">
                <a:solidFill>
                  <a:schemeClr val="bg1"/>
                </a:solidFill>
                <a:ea typeface="Times New Roman" panose="02020603050405020304" pitchFamily="18" charset="0"/>
              </a:rPr>
              <a:t>   Jl.</a:t>
            </a:r>
            <a:r>
              <a:rPr lang="ms-MY" sz="2000" spc="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KH. Muchtar</a:t>
            </a:r>
            <a:r>
              <a:rPr lang="ms-MY" sz="2000" spc="-20"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Tabrani No.40C RT</a:t>
            </a:r>
            <a:r>
              <a:rPr lang="ms-MY" sz="2000" spc="5" dirty="0">
                <a:solidFill>
                  <a:schemeClr val="bg1"/>
                </a:solidFill>
                <a:ea typeface="Times New Roman" panose="02020603050405020304" pitchFamily="18" charset="0"/>
              </a:rPr>
              <a:t>:</a:t>
            </a:r>
            <a:r>
              <a:rPr lang="ms-MY" sz="2000" dirty="0">
                <a:solidFill>
                  <a:schemeClr val="bg1"/>
                </a:solidFill>
                <a:ea typeface="Times New Roman" panose="02020603050405020304" pitchFamily="18" charset="0"/>
              </a:rPr>
              <a:t>002</a:t>
            </a:r>
            <a:r>
              <a:rPr lang="ms-MY" sz="2000" spc="-5" dirty="0">
                <a:solidFill>
                  <a:schemeClr val="bg1"/>
                </a:solidFill>
                <a:ea typeface="Times New Roman" panose="02020603050405020304" pitchFamily="18" charset="0"/>
              </a:rPr>
              <a:t>/</a:t>
            </a:r>
            <a:r>
              <a:rPr lang="ms-MY" sz="2000" dirty="0">
                <a:solidFill>
                  <a:schemeClr val="bg1"/>
                </a:solidFill>
                <a:ea typeface="Times New Roman" panose="02020603050405020304" pitchFamily="18" charset="0"/>
              </a:rPr>
              <a:t>002 </a:t>
            </a:r>
            <a:r>
              <a:rPr lang="ms-MY" sz="2000" spc="-28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Perwira</a:t>
            </a:r>
            <a:r>
              <a:rPr lang="ms-MY" sz="2000" spc="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Kec.</a:t>
            </a:r>
            <a:r>
              <a:rPr lang="ms-MY" sz="2000" spc="1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Bekasi</a:t>
            </a:r>
            <a:r>
              <a:rPr lang="ms-MY" sz="2000" spc="-3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Utara</a:t>
            </a:r>
            <a:r>
              <a:rPr lang="ms-MY" sz="2000" spc="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Kota</a:t>
            </a:r>
            <a:r>
              <a:rPr lang="ms-MY" sz="2000" spc="-25" dirty="0">
                <a:solidFill>
                  <a:schemeClr val="bg1"/>
                </a:solidFill>
                <a:ea typeface="Times New Roman" panose="02020603050405020304" pitchFamily="18" charset="0"/>
              </a:rPr>
              <a:t> </a:t>
            </a:r>
            <a:r>
              <a:rPr lang="ms-MY" sz="2000" dirty="0">
                <a:solidFill>
                  <a:schemeClr val="bg1"/>
                </a:solidFill>
                <a:ea typeface="Times New Roman" panose="02020603050405020304" pitchFamily="18" charset="0"/>
              </a:rPr>
              <a:t>Bekasi</a:t>
            </a:r>
            <a:endParaRPr lang="en-US" dirty="0">
              <a:solidFill>
                <a:schemeClr val="bg1"/>
              </a:solidFill>
            </a:endParaRPr>
          </a:p>
          <a:p>
            <a:endParaRPr lang="en-US" dirty="0">
              <a:solidFill>
                <a:schemeClr val="bg1"/>
              </a:solidFill>
            </a:endParaRPr>
          </a:p>
          <a:p>
            <a:r>
              <a:rPr lang="en-US" dirty="0">
                <a:solidFill>
                  <a:schemeClr val="bg1"/>
                </a:solidFill>
              </a:rPr>
              <a:t>Lokasi        : </a:t>
            </a:r>
          </a:p>
          <a:p>
            <a:endParaRPr lang="en-US" dirty="0">
              <a:solidFill>
                <a:schemeClr val="bg1"/>
              </a:solidFill>
            </a:endParaRPr>
          </a:p>
          <a:p>
            <a:endParaRPr lang="en-US" dirty="0">
              <a:solidFill>
                <a:schemeClr val="bg1"/>
              </a:solidFill>
            </a:endParaRPr>
          </a:p>
        </p:txBody>
      </p:sp>
      <p:pic>
        <p:nvPicPr>
          <p:cNvPr id="9" name="Picture 3">
            <a:extLst>
              <a:ext uri="{FF2B5EF4-FFF2-40B4-BE49-F238E27FC236}">
                <a16:creationId xmlns:a16="http://schemas.microsoft.com/office/drawing/2014/main" id="{34D45A23-E5E6-798F-285C-292B1ADFBB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2496" y="5471666"/>
            <a:ext cx="4416824" cy="2418737"/>
          </a:xfrm>
          <a:prstGeom prst="rect">
            <a:avLst/>
          </a:prstGeom>
          <a:ln w="44450" cmpd="thickThin">
            <a:solidFill>
              <a:schemeClr val="tx1"/>
            </a:solidFill>
            <a:miter lim="800000"/>
            <a:headEnd/>
            <a:tailEnd/>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56722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8720" y="3273618"/>
            <a:ext cx="5258702" cy="5693866"/>
          </a:xfrm>
          <a:prstGeom prst="rect">
            <a:avLst/>
          </a:prstGeom>
          <a:noFill/>
        </p:spPr>
        <p:txBody>
          <a:bodyPr wrap="square" rtlCol="0">
            <a:spAutoFit/>
          </a:bodyPr>
          <a:lstStyle/>
          <a:p>
            <a:pPr algn="just"/>
            <a:r>
              <a:rPr lang="en-US" sz="1300" i="1" dirty="0">
                <a:cs typeface="Segoe UI" pitchFamily="34" charset="0"/>
              </a:rPr>
              <a:t>“</a:t>
            </a:r>
            <a:r>
              <a:rPr lang="en-ID" sz="1300" i="1" dirty="0" err="1">
                <a:cs typeface="Segoe UI" pitchFamily="34" charset="0"/>
              </a:rPr>
              <a:t>Sungguh</a:t>
            </a:r>
            <a:r>
              <a:rPr lang="en-ID" sz="1300" i="1" dirty="0">
                <a:cs typeface="Segoe UI" pitchFamily="34" charset="0"/>
              </a:rPr>
              <a:t>, Kami </a:t>
            </a:r>
            <a:r>
              <a:rPr lang="en-ID" sz="1300" i="1" dirty="0" err="1">
                <a:cs typeface="Segoe UI" pitchFamily="34" charset="0"/>
              </a:rPr>
              <a:t>telah</a:t>
            </a:r>
            <a:r>
              <a:rPr lang="en-ID" sz="1300" i="1" dirty="0">
                <a:cs typeface="Segoe UI" pitchFamily="34" charset="0"/>
              </a:rPr>
              <a:t> </a:t>
            </a:r>
            <a:r>
              <a:rPr lang="en-ID" sz="1300" i="1" dirty="0" err="1">
                <a:cs typeface="Segoe UI" pitchFamily="34" charset="0"/>
              </a:rPr>
              <a:t>memberimu</a:t>
            </a:r>
            <a:r>
              <a:rPr lang="en-ID" sz="1300" i="1" dirty="0">
                <a:cs typeface="Segoe UI" pitchFamily="34" charset="0"/>
              </a:rPr>
              <a:t> (Muhammad) </a:t>
            </a:r>
            <a:r>
              <a:rPr lang="en-ID" sz="1300" i="1" dirty="0" err="1">
                <a:cs typeface="Segoe UI" pitchFamily="34" charset="0"/>
              </a:rPr>
              <a:t>nikmat</a:t>
            </a:r>
            <a:r>
              <a:rPr lang="en-ID" sz="1300" i="1" dirty="0">
                <a:cs typeface="Segoe UI" pitchFamily="34" charset="0"/>
              </a:rPr>
              <a:t> yang </a:t>
            </a:r>
            <a:r>
              <a:rPr lang="en-ID" sz="1300" i="1" dirty="0" err="1">
                <a:cs typeface="Segoe UI" pitchFamily="34" charset="0"/>
              </a:rPr>
              <a:t>banyak</a:t>
            </a:r>
            <a:r>
              <a:rPr lang="en-ID" sz="1300" i="1" dirty="0">
                <a:cs typeface="Segoe UI" pitchFamily="34" charset="0"/>
              </a:rPr>
              <a:t>.</a:t>
            </a:r>
          </a:p>
          <a:p>
            <a:r>
              <a:rPr lang="en-ID" sz="1300" i="1" dirty="0" err="1">
                <a:cs typeface="Segoe UI" pitchFamily="34" charset="0"/>
              </a:rPr>
              <a:t>Maka</a:t>
            </a:r>
            <a:r>
              <a:rPr lang="en-ID" sz="1300" i="1" dirty="0">
                <a:cs typeface="Segoe UI" pitchFamily="34" charset="0"/>
              </a:rPr>
              <a:t> </a:t>
            </a:r>
            <a:r>
              <a:rPr lang="en-ID" sz="1300" i="1" dirty="0" err="1">
                <a:cs typeface="Segoe UI" pitchFamily="34" charset="0"/>
              </a:rPr>
              <a:t>laksanakanlah</a:t>
            </a:r>
            <a:r>
              <a:rPr lang="en-ID" sz="1300" i="1" dirty="0">
                <a:cs typeface="Segoe UI" pitchFamily="34" charset="0"/>
              </a:rPr>
              <a:t> </a:t>
            </a:r>
            <a:r>
              <a:rPr lang="en-ID" sz="1300" i="1" dirty="0" err="1">
                <a:cs typeface="Segoe UI" pitchFamily="34" charset="0"/>
              </a:rPr>
              <a:t>sholat</a:t>
            </a:r>
            <a:r>
              <a:rPr lang="en-ID" sz="1300" i="1" dirty="0">
                <a:cs typeface="Segoe UI" pitchFamily="34" charset="0"/>
              </a:rPr>
              <a:t> </a:t>
            </a:r>
            <a:r>
              <a:rPr lang="en-ID" sz="1300" i="1" dirty="0" err="1">
                <a:cs typeface="Segoe UI" pitchFamily="34" charset="0"/>
              </a:rPr>
              <a:t>karena</a:t>
            </a:r>
            <a:r>
              <a:rPr lang="en-ID" sz="1300" i="1" dirty="0">
                <a:cs typeface="Segoe UI" pitchFamily="34" charset="0"/>
              </a:rPr>
              <a:t> </a:t>
            </a:r>
            <a:r>
              <a:rPr lang="en-ID" sz="1300" i="1" dirty="0" err="1">
                <a:cs typeface="Segoe UI" pitchFamily="34" charset="0"/>
              </a:rPr>
              <a:t>Tuhanmu</a:t>
            </a:r>
            <a:r>
              <a:rPr lang="en-ID" sz="1300" i="1" dirty="0">
                <a:cs typeface="Segoe UI" pitchFamily="34" charset="0"/>
              </a:rPr>
              <a:t>, dan </a:t>
            </a:r>
            <a:r>
              <a:rPr lang="en-ID" sz="1300" i="1" dirty="0" err="1">
                <a:cs typeface="Segoe UI" pitchFamily="34" charset="0"/>
              </a:rPr>
              <a:t>berkurbanlah</a:t>
            </a:r>
            <a:r>
              <a:rPr lang="en-ID" sz="1300" i="1" dirty="0">
                <a:cs typeface="Segoe UI" pitchFamily="34" charset="0"/>
              </a:rPr>
              <a:t> (</a:t>
            </a:r>
            <a:r>
              <a:rPr lang="en-ID" sz="1300" i="1" dirty="0" err="1">
                <a:cs typeface="Segoe UI" pitchFamily="34" charset="0"/>
              </a:rPr>
              <a:t>sebagai</a:t>
            </a:r>
            <a:r>
              <a:rPr lang="en-ID" sz="1300" i="1" dirty="0">
                <a:cs typeface="Segoe UI" pitchFamily="34" charset="0"/>
              </a:rPr>
              <a:t> ibadah dan </a:t>
            </a:r>
            <a:r>
              <a:rPr lang="en-ID" sz="1300" i="1" dirty="0" err="1">
                <a:cs typeface="Segoe UI" pitchFamily="34" charset="0"/>
              </a:rPr>
              <a:t>mendekatkan</a:t>
            </a:r>
            <a:r>
              <a:rPr lang="en-ID" sz="1300" i="1" dirty="0">
                <a:cs typeface="Segoe UI" pitchFamily="34" charset="0"/>
              </a:rPr>
              <a:t> </a:t>
            </a:r>
            <a:r>
              <a:rPr lang="en-ID" sz="1300" i="1" dirty="0" err="1">
                <a:cs typeface="Segoe UI" pitchFamily="34" charset="0"/>
              </a:rPr>
              <a:t>diri</a:t>
            </a:r>
            <a:r>
              <a:rPr lang="en-ID" sz="1300" i="1" dirty="0">
                <a:cs typeface="Segoe UI" pitchFamily="34" charset="0"/>
              </a:rPr>
              <a:t> </a:t>
            </a:r>
            <a:r>
              <a:rPr lang="en-ID" sz="1300" i="1" dirty="0" err="1">
                <a:cs typeface="Segoe UI" pitchFamily="34" charset="0"/>
              </a:rPr>
              <a:t>kepada</a:t>
            </a:r>
            <a:r>
              <a:rPr lang="en-ID" sz="1300" i="1" dirty="0">
                <a:cs typeface="Segoe UI" pitchFamily="34" charset="0"/>
              </a:rPr>
              <a:t> Allah). </a:t>
            </a:r>
            <a:r>
              <a:rPr lang="en-ID" sz="1300" i="1" dirty="0" err="1">
                <a:cs typeface="Segoe UI" pitchFamily="34" charset="0"/>
              </a:rPr>
              <a:t>Sungguh</a:t>
            </a:r>
            <a:r>
              <a:rPr lang="en-ID" sz="1300" i="1" dirty="0">
                <a:cs typeface="Segoe UI" pitchFamily="34" charset="0"/>
              </a:rPr>
              <a:t>, orang-orang yang </a:t>
            </a:r>
            <a:r>
              <a:rPr lang="en-ID" sz="1300" i="1" dirty="0" err="1">
                <a:cs typeface="Segoe UI" pitchFamily="34" charset="0"/>
              </a:rPr>
              <a:t>membencimu</a:t>
            </a:r>
            <a:r>
              <a:rPr lang="en-ID" sz="1300" i="1" dirty="0">
                <a:cs typeface="Segoe UI" pitchFamily="34" charset="0"/>
              </a:rPr>
              <a:t> </a:t>
            </a:r>
            <a:r>
              <a:rPr lang="en-ID" sz="1300" i="1" dirty="0" err="1">
                <a:cs typeface="Segoe UI" pitchFamily="34" charset="0"/>
              </a:rPr>
              <a:t>dialah</a:t>
            </a:r>
            <a:r>
              <a:rPr lang="en-ID" sz="1300" i="1" dirty="0">
                <a:cs typeface="Segoe UI" pitchFamily="34" charset="0"/>
              </a:rPr>
              <a:t> yang </a:t>
            </a:r>
            <a:r>
              <a:rPr lang="en-ID" sz="1300" i="1" dirty="0" err="1">
                <a:cs typeface="Segoe UI" pitchFamily="34" charset="0"/>
              </a:rPr>
              <a:t>terputus</a:t>
            </a:r>
            <a:r>
              <a:rPr lang="en-ID" sz="1300" i="1" dirty="0">
                <a:cs typeface="Segoe UI" pitchFamily="34" charset="0"/>
              </a:rPr>
              <a:t> (</a:t>
            </a:r>
            <a:r>
              <a:rPr lang="en-ID" sz="1300" i="1" dirty="0" err="1">
                <a:cs typeface="Segoe UI" pitchFamily="34" charset="0"/>
              </a:rPr>
              <a:t>dari</a:t>
            </a:r>
            <a:r>
              <a:rPr lang="en-ID" sz="1300" i="1" dirty="0">
                <a:cs typeface="Segoe UI" pitchFamily="34" charset="0"/>
              </a:rPr>
              <a:t> </a:t>
            </a:r>
            <a:r>
              <a:rPr lang="en-ID" sz="1300" i="1" dirty="0" err="1">
                <a:cs typeface="Segoe UI" pitchFamily="34" charset="0"/>
              </a:rPr>
              <a:t>rahmat</a:t>
            </a:r>
            <a:r>
              <a:rPr lang="en-ID" sz="1300" i="1" dirty="0">
                <a:cs typeface="Segoe UI" pitchFamily="34" charset="0"/>
              </a:rPr>
              <a:t> Allah). ( QS : Al </a:t>
            </a:r>
            <a:r>
              <a:rPr lang="en-ID" sz="1300" i="1" dirty="0" err="1">
                <a:cs typeface="Segoe UI" pitchFamily="34" charset="0"/>
              </a:rPr>
              <a:t>Kautsar</a:t>
            </a:r>
            <a:r>
              <a:rPr lang="en-ID" sz="1300" i="1" dirty="0">
                <a:cs typeface="Segoe UI" pitchFamily="34" charset="0"/>
              </a:rPr>
              <a:t> 1-3 )</a:t>
            </a:r>
          </a:p>
          <a:p>
            <a:endParaRPr lang="en-US" sz="1300" i="1" dirty="0">
              <a:cs typeface="Segoe UI" pitchFamily="34" charset="0"/>
            </a:endParaRPr>
          </a:p>
          <a:p>
            <a:pPr algn="just" defTabSz="179388"/>
            <a:r>
              <a:rPr lang="ms-MY" sz="1300" dirty="0">
                <a:solidFill>
                  <a:srgbClr val="333333"/>
                </a:solidFill>
                <a:ea typeface="Times New Roman" panose="02020603050405020304" pitchFamily="18" charset="0"/>
              </a:rPr>
              <a:t>Hari Idul Adha ( Idul Qurban ) adalah merupakan puncak dari ibadah haji</a:t>
            </a:r>
            <a:r>
              <a:rPr lang="en-US" sz="1300" dirty="0">
                <a:solidFill>
                  <a:srgbClr val="333333"/>
                </a:solidFill>
                <a:ea typeface="Times New Roman" panose="02020603050405020304" pitchFamily="18" charset="0"/>
                <a:cs typeface="Segoe UI" pitchFamily="34" charset="0"/>
              </a:rPr>
              <a:t>. </a:t>
            </a:r>
            <a:r>
              <a:rPr lang="ms-MY" sz="1300" dirty="0">
                <a:solidFill>
                  <a:srgbClr val="333333"/>
                </a:solidFill>
                <a:ea typeface="Times New Roman" panose="02020603050405020304" pitchFamily="18" charset="0"/>
              </a:rPr>
              <a:t>Dari surat di atas, secara langsung Allah SWT memberikan perintah agama (syari’at) di</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dalam kitab-Nya yang suci, bahwa kepada kita yang mengaku sebagai ummat-Nya diwajibkan</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untuk melaksanakan ibadah Penyembelihan Qurban. Sejalan dengan tujuannya, kewajiban ini</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akan jatuh kepada hamba-hamba-Nya yang telah dilimpahi rezki dan membagi rezki yang Allah</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berikan</a:t>
            </a:r>
            <a:r>
              <a:rPr lang="ms-MY" sz="1300" spc="-20"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dengan</a:t>
            </a:r>
            <a:r>
              <a:rPr lang="ms-MY" sz="1300" spc="-1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saudara-saudara</a:t>
            </a:r>
            <a:r>
              <a:rPr lang="ms-MY" sz="1300" spc="2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lain</a:t>
            </a:r>
            <a:r>
              <a:rPr lang="ms-MY" sz="1300" spc="10"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yang</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kurang</a:t>
            </a:r>
            <a:r>
              <a:rPr lang="ms-MY" sz="1300" spc="10"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(dhuafa).</a:t>
            </a:r>
            <a:endParaRPr lang="en-ID" sz="1300" dirty="0">
              <a:ea typeface="Times New Roman" panose="02020603050405020304" pitchFamily="18" charset="0"/>
            </a:endParaRPr>
          </a:p>
          <a:p>
            <a:pPr algn="just" defTabSz="179388"/>
            <a:r>
              <a:rPr lang="ms-MY" sz="1300" dirty="0">
                <a:solidFill>
                  <a:srgbClr val="333333"/>
                </a:solidFill>
              </a:rPr>
              <a:t>Ibadah</a:t>
            </a:r>
            <a:r>
              <a:rPr lang="ms-MY" sz="1300" dirty="0">
                <a:solidFill>
                  <a:srgbClr val="333333"/>
                </a:solidFill>
                <a:ea typeface="Times New Roman" panose="02020603050405020304" pitchFamily="18" charset="0"/>
              </a:rPr>
              <a:t> </a:t>
            </a:r>
            <a:r>
              <a:rPr lang="ms-MY" sz="1300" dirty="0">
                <a:solidFill>
                  <a:srgbClr val="333333"/>
                </a:solidFill>
              </a:rPr>
              <a:t>Qurban</a:t>
            </a:r>
            <a:r>
              <a:rPr lang="ms-MY" sz="1300" dirty="0">
                <a:solidFill>
                  <a:srgbClr val="333333"/>
                </a:solidFill>
                <a:ea typeface="Times New Roman" panose="02020603050405020304" pitchFamily="18" charset="0"/>
              </a:rPr>
              <a:t> </a:t>
            </a:r>
            <a:r>
              <a:rPr lang="ms-MY" sz="1300" dirty="0">
                <a:solidFill>
                  <a:srgbClr val="333333"/>
                </a:solidFill>
              </a:rPr>
              <a:t>juga</a:t>
            </a:r>
            <a:r>
              <a:rPr lang="ms-MY" sz="1300" dirty="0">
                <a:solidFill>
                  <a:srgbClr val="333333"/>
                </a:solidFill>
                <a:ea typeface="Times New Roman" panose="02020603050405020304" pitchFamily="18" charset="0"/>
              </a:rPr>
              <a:t> </a:t>
            </a:r>
            <a:r>
              <a:rPr lang="ms-MY" sz="1300" dirty="0">
                <a:solidFill>
                  <a:srgbClr val="333333"/>
                </a:solidFill>
              </a:rPr>
              <a:t>memiliki</a:t>
            </a:r>
            <a:r>
              <a:rPr lang="ms-MY" sz="1300" dirty="0">
                <a:solidFill>
                  <a:srgbClr val="333333"/>
                </a:solidFill>
                <a:ea typeface="Times New Roman" panose="02020603050405020304" pitchFamily="18" charset="0"/>
              </a:rPr>
              <a:t> </a:t>
            </a:r>
            <a:r>
              <a:rPr lang="ms-MY" sz="1300" dirty="0">
                <a:solidFill>
                  <a:srgbClr val="333333"/>
                </a:solidFill>
              </a:rPr>
              <a:t>keutamaan</a:t>
            </a:r>
            <a:r>
              <a:rPr lang="ms-MY" sz="1300" dirty="0">
                <a:solidFill>
                  <a:srgbClr val="333333"/>
                </a:solidFill>
                <a:ea typeface="Times New Roman" panose="02020603050405020304" pitchFamily="18" charset="0"/>
              </a:rPr>
              <a:t> </a:t>
            </a:r>
            <a:r>
              <a:rPr lang="ms-MY" sz="1300" dirty="0">
                <a:solidFill>
                  <a:srgbClr val="333333"/>
                </a:solidFill>
              </a:rPr>
              <a:t>yaitu</a:t>
            </a:r>
            <a:r>
              <a:rPr lang="ms-MY" sz="1300" dirty="0">
                <a:solidFill>
                  <a:srgbClr val="333333"/>
                </a:solidFill>
                <a:ea typeface="Times New Roman" panose="02020603050405020304" pitchFamily="18" charset="0"/>
              </a:rPr>
              <a:t> </a:t>
            </a:r>
            <a:r>
              <a:rPr lang="ms-MY" sz="1300" dirty="0">
                <a:solidFill>
                  <a:srgbClr val="333333"/>
                </a:solidFill>
              </a:rPr>
              <a:t>pengampunan</a:t>
            </a:r>
            <a:r>
              <a:rPr lang="ms-MY" sz="1300" dirty="0">
                <a:solidFill>
                  <a:srgbClr val="333333"/>
                </a:solidFill>
                <a:ea typeface="Times New Roman" panose="02020603050405020304" pitchFamily="18" charset="0"/>
              </a:rPr>
              <a:t> </a:t>
            </a:r>
            <a:r>
              <a:rPr lang="ms-MY" sz="1300" dirty="0">
                <a:solidFill>
                  <a:srgbClr val="333333"/>
                </a:solidFill>
              </a:rPr>
              <a:t>dan</a:t>
            </a:r>
            <a:r>
              <a:rPr lang="ms-MY" sz="1300" dirty="0">
                <a:solidFill>
                  <a:srgbClr val="333333"/>
                </a:solidFill>
                <a:ea typeface="Times New Roman" panose="02020603050405020304" pitchFamily="18" charset="0"/>
              </a:rPr>
              <a:t> </a:t>
            </a:r>
            <a:r>
              <a:rPr lang="ms-MY" sz="1300" dirty="0">
                <a:solidFill>
                  <a:srgbClr val="333333"/>
                </a:solidFill>
              </a:rPr>
              <a:t>keridhaan dari Allah SWT. Amalan yang paling dicintai Allah pada hari tersebut adalah hewan Qurban. Oleh karena itu, pelaksanaan ibadah qurban harus diniatkan dalam rangka taat dan menjalankan perintah Allah sebagaimana ayat di atas</a:t>
            </a:r>
            <a:r>
              <a:rPr lang="ms-MY" sz="1300" dirty="0">
                <a:solidFill>
                  <a:srgbClr val="333333"/>
                </a:solidFill>
                <a:ea typeface="Times New Roman" panose="02020603050405020304" pitchFamily="18" charset="0"/>
              </a:rPr>
              <a:t>.</a:t>
            </a:r>
          </a:p>
          <a:p>
            <a:pPr algn="just" defTabSz="179388"/>
            <a:endParaRPr lang="ms-MY" sz="1300" dirty="0">
              <a:solidFill>
                <a:srgbClr val="333333"/>
              </a:solidFill>
              <a:ea typeface="Times New Roman" panose="02020603050405020304" pitchFamily="18" charset="0"/>
            </a:endParaRPr>
          </a:p>
          <a:p>
            <a:pPr algn="just" defTabSz="179388"/>
            <a:r>
              <a:rPr lang="ms-MY" sz="1300" dirty="0">
                <a:solidFill>
                  <a:srgbClr val="333333"/>
                </a:solidFill>
              </a:rPr>
              <a:t>Rasulullah SAW bersabda:</a:t>
            </a:r>
            <a:endParaRPr lang="en-ID" sz="1300" dirty="0">
              <a:solidFill>
                <a:srgbClr val="333333"/>
              </a:solidFill>
            </a:endParaRPr>
          </a:p>
          <a:p>
            <a:pPr marL="63500" marR="73025">
              <a:spcBef>
                <a:spcPts val="5"/>
              </a:spcBef>
            </a:pPr>
            <a:r>
              <a:rPr lang="ms-MY" sz="1300" i="1" dirty="0">
                <a:solidFill>
                  <a:srgbClr val="333333"/>
                </a:solidFill>
              </a:rPr>
              <a:t>“Tidak ada satu amalan yang paling dicintai Allah dari bani Adam ketika hari raya Iedul Adha selain menyembelih hewan qurban. Sesungguhnya </a:t>
            </a:r>
            <a:r>
              <a:rPr lang="ms-MY" sz="1300" i="1" dirty="0">
                <a:solidFill>
                  <a:srgbClr val="333333"/>
                </a:solidFill>
                <a:ea typeface="Times New Roman" panose="02020603050405020304" pitchFamily="18" charset="0"/>
              </a:rPr>
              <a:t>hewan qurban itu kelak pada hari kiamat</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akan datang beserta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tanduk-tanduknya, bulu-bulunya dan kuku-kukunya. Dan sesungguhnya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sebelum darah qurban itu menyentuh tanah, ia (pahalanya) telah diterima di sisi Allah, maka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beruntunglah</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kalian</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semua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dengan</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(pahala)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qurban</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itu.” </a:t>
            </a:r>
            <a:r>
              <a:rPr lang="ms-MY" sz="1300" dirty="0">
                <a:solidFill>
                  <a:srgbClr val="333333"/>
                </a:solidFill>
                <a:ea typeface="Times New Roman" panose="02020603050405020304" pitchFamily="18" charset="0"/>
              </a:rPr>
              <a:t>(HR.</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Tirmidzi,</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Ibnu</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Majjah</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dan</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Hakim)</a:t>
            </a:r>
            <a:endParaRPr lang="en-US" sz="1300" dirty="0">
              <a:solidFill>
                <a:srgbClr val="333333"/>
              </a:solidFill>
            </a:endParaRPr>
          </a:p>
        </p:txBody>
      </p:sp>
      <p:sp>
        <p:nvSpPr>
          <p:cNvPr id="3" name="TextBox 2"/>
          <p:cNvSpPr txBox="1"/>
          <p:nvPr/>
        </p:nvSpPr>
        <p:spPr>
          <a:xfrm>
            <a:off x="2359462" y="1519015"/>
            <a:ext cx="2139075" cy="369332"/>
          </a:xfrm>
          <a:prstGeom prst="rect">
            <a:avLst/>
          </a:prstGeom>
          <a:noFill/>
        </p:spPr>
        <p:txBody>
          <a:bodyPr wrap="square" rtlCol="0">
            <a:spAutoFit/>
          </a:bodyPr>
          <a:lstStyle/>
          <a:p>
            <a:pPr algn="ctr"/>
            <a:r>
              <a:rPr lang="en-US" b="1" dirty="0"/>
              <a:t>I. PENDAHULUAN</a:t>
            </a:r>
          </a:p>
        </p:txBody>
      </p:sp>
      <p:pic>
        <p:nvPicPr>
          <p:cNvPr id="1026" name="Picture 2">
            <a:extLst>
              <a:ext uri="{FF2B5EF4-FFF2-40B4-BE49-F238E27FC236}">
                <a16:creationId xmlns:a16="http://schemas.microsoft.com/office/drawing/2014/main" id="{36AF53EE-5327-409D-97E0-4E47306A8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340" y="2231306"/>
            <a:ext cx="3072274" cy="940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867D8D-A5F2-4780-80C2-13BC755BE9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233" y="1121881"/>
            <a:ext cx="741259" cy="741259"/>
          </a:xfrm>
          <a:prstGeom prst="rect">
            <a:avLst/>
          </a:prstGeom>
        </p:spPr>
      </p:pic>
      <p:grpSp>
        <p:nvGrpSpPr>
          <p:cNvPr id="12" name="object 4">
            <a:extLst>
              <a:ext uri="{FF2B5EF4-FFF2-40B4-BE49-F238E27FC236}">
                <a16:creationId xmlns:a16="http://schemas.microsoft.com/office/drawing/2014/main" id="{E10AF024-F509-48E7-B0A9-B3D6FF046FCA}"/>
              </a:ext>
            </a:extLst>
          </p:cNvPr>
          <p:cNvGrpSpPr/>
          <p:nvPr/>
        </p:nvGrpSpPr>
        <p:grpSpPr>
          <a:xfrm>
            <a:off x="-40512" y="9532157"/>
            <a:ext cx="6898512" cy="375074"/>
            <a:chOff x="0" y="6776719"/>
            <a:chExt cx="7611696" cy="4023361"/>
          </a:xfrm>
        </p:grpSpPr>
        <p:pic>
          <p:nvPicPr>
            <p:cNvPr id="14" name="object 5">
              <a:extLst>
                <a:ext uri="{FF2B5EF4-FFF2-40B4-BE49-F238E27FC236}">
                  <a16:creationId xmlns:a16="http://schemas.microsoft.com/office/drawing/2014/main" id="{97ECF050-FBFB-4348-8370-964FE0841BA3}"/>
                </a:ext>
              </a:extLst>
            </p:cNvPr>
            <p:cNvPicPr/>
            <p:nvPr/>
          </p:nvPicPr>
          <p:blipFill>
            <a:blip r:embed="rId4" cstate="print"/>
            <a:stretch>
              <a:fillRect/>
            </a:stretch>
          </p:blipFill>
          <p:spPr>
            <a:xfrm>
              <a:off x="0" y="6776719"/>
              <a:ext cx="7564119" cy="3434079"/>
            </a:xfrm>
            <a:prstGeom prst="rect">
              <a:avLst/>
            </a:prstGeom>
          </p:spPr>
        </p:pic>
        <p:sp>
          <p:nvSpPr>
            <p:cNvPr id="16" name="object 6">
              <a:extLst>
                <a:ext uri="{FF2B5EF4-FFF2-40B4-BE49-F238E27FC236}">
                  <a16:creationId xmlns:a16="http://schemas.microsoft.com/office/drawing/2014/main" id="{617F7932-200E-41C9-BE89-217598AA2C61}"/>
                </a:ext>
              </a:extLst>
            </p:cNvPr>
            <p:cNvSpPr/>
            <p:nvPr/>
          </p:nvSpPr>
          <p:spPr>
            <a:xfrm>
              <a:off x="52656"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30" name="object 21">
            <a:extLst>
              <a:ext uri="{FF2B5EF4-FFF2-40B4-BE49-F238E27FC236}">
                <a16:creationId xmlns:a16="http://schemas.microsoft.com/office/drawing/2014/main" id="{5A7DD831-DA61-44BC-B2C6-F0072C064518}"/>
              </a:ext>
            </a:extLst>
          </p:cNvPr>
          <p:cNvPicPr/>
          <p:nvPr/>
        </p:nvPicPr>
        <p:blipFill>
          <a:blip r:embed="rId5" cstate="print"/>
          <a:stretch>
            <a:fillRect/>
          </a:stretch>
        </p:blipFill>
        <p:spPr>
          <a:xfrm flipH="1">
            <a:off x="5013176" y="9012044"/>
            <a:ext cx="1512166" cy="792088"/>
          </a:xfrm>
          <a:prstGeom prst="rect">
            <a:avLst/>
          </a:prstGeom>
        </p:spPr>
      </p:pic>
      <p:pic>
        <p:nvPicPr>
          <p:cNvPr id="31" name="object 22">
            <a:extLst>
              <a:ext uri="{FF2B5EF4-FFF2-40B4-BE49-F238E27FC236}">
                <a16:creationId xmlns:a16="http://schemas.microsoft.com/office/drawing/2014/main" id="{026FE056-299A-4B3A-926E-3A2279346979}"/>
              </a:ext>
            </a:extLst>
          </p:cNvPr>
          <p:cNvPicPr/>
          <p:nvPr/>
        </p:nvPicPr>
        <p:blipFill>
          <a:blip r:embed="rId6" cstate="print"/>
          <a:stretch>
            <a:fillRect/>
          </a:stretch>
        </p:blipFill>
        <p:spPr>
          <a:xfrm>
            <a:off x="4827614" y="9330156"/>
            <a:ext cx="988680" cy="552106"/>
          </a:xfrm>
          <a:prstGeom prst="rect">
            <a:avLst/>
          </a:prstGeom>
        </p:spPr>
      </p:pic>
    </p:spTree>
    <p:extLst>
      <p:ext uri="{BB962C8B-B14F-4D97-AF65-F5344CB8AC3E}">
        <p14:creationId xmlns:p14="http://schemas.microsoft.com/office/powerpoint/2010/main" val="340681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A07A082-C740-4953-91D7-072CF2AEF8D2}"/>
              </a:ext>
            </a:extLst>
          </p:cNvPr>
          <p:cNvSpPr txBox="1"/>
          <p:nvPr/>
        </p:nvSpPr>
        <p:spPr>
          <a:xfrm>
            <a:off x="1163945" y="2642396"/>
            <a:ext cx="4968552" cy="6252994"/>
          </a:xfrm>
          <a:prstGeom prst="rect">
            <a:avLst/>
          </a:prstGeom>
          <a:noFill/>
        </p:spPr>
        <p:txBody>
          <a:bodyPr wrap="square" rtlCol="0">
            <a:spAutoFit/>
          </a:bodyPr>
          <a:lstStyle/>
          <a:p>
            <a:pPr algn="ctr">
              <a:lnSpc>
                <a:spcPts val="1680"/>
              </a:lnSpc>
              <a:buClr>
                <a:srgbClr val="333333"/>
              </a:buClr>
              <a:buSzPts val="1200"/>
              <a:tabLst>
                <a:tab pos="521335" algn="l"/>
              </a:tabLst>
            </a:pPr>
            <a:r>
              <a:rPr lang="en-US" b="1" dirty="0"/>
              <a:t>II. </a:t>
            </a:r>
            <a:r>
              <a:rPr lang="ms-MY" b="1" dirty="0"/>
              <a:t>TUJUAN</a:t>
            </a:r>
            <a:r>
              <a:rPr lang="ms-MY" b="1" kern="0" spc="-10" dirty="0">
                <a:solidFill>
                  <a:srgbClr val="333333"/>
                </a:solidFill>
                <a:latin typeface="Times New Roman" panose="02020603050405020304" pitchFamily="18" charset="0"/>
                <a:ea typeface="Times New Roman" panose="02020603050405020304" pitchFamily="18" charset="0"/>
              </a:rPr>
              <a:t> </a:t>
            </a:r>
            <a:r>
              <a:rPr lang="ms-MY" b="1" dirty="0"/>
              <a:t>KEGIATAN</a:t>
            </a:r>
            <a:endParaRPr lang="ms-MY" dirty="0">
              <a:solidFill>
                <a:srgbClr val="333333"/>
              </a:solidFill>
              <a:ea typeface="Times New Roman" panose="02020603050405020304" pitchFamily="18" charset="0"/>
            </a:endParaRPr>
          </a:p>
          <a:p>
            <a:pPr marL="285750" indent="-28575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285750" indent="-285750">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Meneladani</a:t>
            </a:r>
            <a:r>
              <a:rPr lang="ms-MY" sz="1400" spc="-30" dirty="0">
                <a:solidFill>
                  <a:srgbClr val="333333"/>
                </a:solidFill>
                <a:ea typeface="Times New Roman" panose="02020603050405020304" pitchFamily="18" charset="0"/>
              </a:rPr>
              <a:t> sejarah pengorbanan </a:t>
            </a:r>
            <a:r>
              <a:rPr lang="ms-MY" sz="1400" dirty="0">
                <a:solidFill>
                  <a:srgbClr val="333333"/>
                </a:solidFill>
                <a:ea typeface="Times New Roman" panose="02020603050405020304" pitchFamily="18" charset="0"/>
              </a:rPr>
              <a:t>Nabi</a:t>
            </a:r>
            <a:r>
              <a:rPr lang="ms-MY" sz="1400" spc="-4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Ibrahim</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AS.</a:t>
            </a:r>
            <a:r>
              <a:rPr lang="en-ID" sz="1400" dirty="0">
                <a:ea typeface="Times New Roman" panose="02020603050405020304" pitchFamily="18" charset="0"/>
              </a:rPr>
              <a:t> </a:t>
            </a:r>
          </a:p>
          <a:p>
            <a:pPr marL="285750" indent="-285750" algn="just">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Menumbuhkan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kesadaran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peran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serta umat</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Islam</a:t>
            </a:r>
            <a:r>
              <a:rPr lang="ms-MY" sz="1400" spc="-4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dalam</a:t>
            </a:r>
            <a:r>
              <a:rPr lang="ms-MY" sz="1400" spc="-4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upaya</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mengembangkan </a:t>
            </a:r>
            <a:r>
              <a:rPr lang="ms-MY" sz="1400" spc="-28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kecintaan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kepada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sesama,</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dalam</a:t>
            </a:r>
            <a:r>
              <a:rPr lang="ms-MY" sz="1400" spc="-3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perwujudan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taqwa kepada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Allah SWT.</a:t>
            </a:r>
            <a:endParaRPr lang="en-ID" sz="1400" dirty="0">
              <a:ea typeface="Times New Roman" panose="02020603050405020304" pitchFamily="18" charset="0"/>
            </a:endParaRPr>
          </a:p>
          <a:p>
            <a:pPr marL="285750" marR="201295" indent="-285750" algn="just">
              <a:spcBef>
                <a:spcPts val="10"/>
              </a:spcBef>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Memperkokoh</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jalinan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silaturahim dalam</a:t>
            </a:r>
            <a:r>
              <a:rPr lang="ms-MY" sz="1400" spc="-4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upaya</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menopang ukhuwah</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Islamiyah</a:t>
            </a:r>
            <a:r>
              <a:rPr lang="ms-MY" sz="1400" spc="-3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antara yayasan</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dengan</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masyarakat khususnya kepada anak-anak yatim dan dhuafa binaan yayasan.</a:t>
            </a:r>
          </a:p>
          <a:p>
            <a:pPr marL="285750" marR="201295" indent="-285750">
              <a:spcBef>
                <a:spcPts val="10"/>
              </a:spcBef>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r>
              <a:rPr lang="ms-MY" sz="1400" dirty="0">
                <a:ea typeface="Times New Roman" panose="02020603050405020304" pitchFamily="18" charset="0"/>
              </a:rPr>
              <a:t> </a:t>
            </a:r>
          </a:p>
          <a:p>
            <a:endParaRPr lang="ms-MY" sz="1400" dirty="0">
              <a:ea typeface="Times New Roman" panose="02020603050405020304" pitchFamily="18" charset="0"/>
            </a:endParaRPr>
          </a:p>
          <a:p>
            <a:endParaRPr lang="en-ID" sz="1400" dirty="0">
              <a:ea typeface="Times New Roman" panose="02020603050405020304" pitchFamily="18" charset="0"/>
            </a:endParaRPr>
          </a:p>
          <a:p>
            <a:pPr marL="63500" algn="ctr"/>
            <a:r>
              <a:rPr lang="ms-MY" b="1" dirty="0"/>
              <a:t>III. BENTUK KEGIATAN</a:t>
            </a:r>
          </a:p>
          <a:p>
            <a:pPr marL="63500" algn="ctr"/>
            <a:endParaRPr lang="ms-MY" b="1" dirty="0"/>
          </a:p>
          <a:p>
            <a:pPr marL="342900" indent="-342900">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Menerima</a:t>
            </a:r>
            <a:r>
              <a:rPr lang="ms-MY" sz="1400" spc="-5" dirty="0">
                <a:solidFill>
                  <a:srgbClr val="333333"/>
                </a:solidFill>
                <a:ea typeface="Times New Roman" panose="02020603050405020304" pitchFamily="18" charset="0"/>
              </a:rPr>
              <a:t> hewan Qurban maupun penitipan dana untuk pembelian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hewan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Qurban.</a:t>
            </a:r>
          </a:p>
          <a:p>
            <a:pPr marL="342900" indent="-342900" algn="just">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Penyembelihan</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hewan</a:t>
            </a:r>
            <a:r>
              <a:rPr lang="ms-MY" sz="1400" spc="-4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Qurban.</a:t>
            </a:r>
          </a:p>
          <a:p>
            <a:pPr marL="342900" indent="-342900">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Mendistribusikan</a:t>
            </a:r>
            <a:r>
              <a:rPr lang="ms-MY" sz="1400" spc="-3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daging</a:t>
            </a:r>
            <a:r>
              <a:rPr lang="ms-MY" sz="1400" spc="-1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Qurban</a:t>
            </a:r>
            <a:r>
              <a:rPr lang="ms-MY" sz="1400" spc="-3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a:t>
            </a:r>
            <a:r>
              <a:rPr lang="ms-MY" sz="1400" spc="10" dirty="0">
                <a:solidFill>
                  <a:srgbClr val="333333"/>
                </a:solidFill>
                <a:ea typeface="Times New Roman" panose="02020603050405020304" pitchFamily="18" charset="0"/>
              </a:rPr>
              <a:t> mustahiq dan </a:t>
            </a:r>
            <a:r>
              <a:rPr lang="ms-MY" sz="1400" dirty="0">
                <a:solidFill>
                  <a:srgbClr val="333333"/>
                </a:solidFill>
                <a:ea typeface="Times New Roman" panose="02020603050405020304" pitchFamily="18" charset="0"/>
              </a:rPr>
              <a:t>masyarakat sekitar.</a:t>
            </a:r>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63500" algn="ctr"/>
            <a:endParaRPr lang="en-US" sz="1300" dirty="0"/>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a:lnSpc>
                <a:spcPts val="1680"/>
              </a:lnSpc>
              <a:buClr>
                <a:srgbClr val="333333"/>
              </a:buClr>
              <a:buSzPts val="1200"/>
              <a:tabLst>
                <a:tab pos="521335" algn="l"/>
              </a:tabLst>
            </a:pPr>
            <a:endParaRPr lang="ms-MY" sz="1400" dirty="0">
              <a:solidFill>
                <a:srgbClr val="333333"/>
              </a:solidFill>
              <a:ea typeface="Times New Roman" panose="02020603050405020304" pitchFamily="18" charset="0"/>
            </a:endParaRPr>
          </a:p>
          <a:p>
            <a:pPr marL="63500" algn="ctr"/>
            <a:endParaRPr lang="en-US" sz="1300" dirty="0"/>
          </a:p>
        </p:txBody>
      </p:sp>
      <p:pic>
        <p:nvPicPr>
          <p:cNvPr id="4" name="Picture 3">
            <a:extLst>
              <a:ext uri="{FF2B5EF4-FFF2-40B4-BE49-F238E27FC236}">
                <a16:creationId xmlns:a16="http://schemas.microsoft.com/office/drawing/2014/main" id="{CAD08E1E-6795-482C-8348-364417A8E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446" y="993398"/>
            <a:ext cx="741259" cy="741259"/>
          </a:xfrm>
          <a:prstGeom prst="rect">
            <a:avLst/>
          </a:prstGeom>
        </p:spPr>
      </p:pic>
      <p:grpSp>
        <p:nvGrpSpPr>
          <p:cNvPr id="13" name="object 4">
            <a:extLst>
              <a:ext uri="{FF2B5EF4-FFF2-40B4-BE49-F238E27FC236}">
                <a16:creationId xmlns:a16="http://schemas.microsoft.com/office/drawing/2014/main" id="{34B2D0D8-27B1-41DA-908A-2EC95DD46C92}"/>
              </a:ext>
            </a:extLst>
          </p:cNvPr>
          <p:cNvGrpSpPr/>
          <p:nvPr/>
        </p:nvGrpSpPr>
        <p:grpSpPr>
          <a:xfrm>
            <a:off x="1" y="9524576"/>
            <a:ext cx="6858000" cy="375074"/>
            <a:chOff x="0" y="6776719"/>
            <a:chExt cx="7564119" cy="4023361"/>
          </a:xfrm>
        </p:grpSpPr>
        <p:pic>
          <p:nvPicPr>
            <p:cNvPr id="16" name="object 5">
              <a:extLst>
                <a:ext uri="{FF2B5EF4-FFF2-40B4-BE49-F238E27FC236}">
                  <a16:creationId xmlns:a16="http://schemas.microsoft.com/office/drawing/2014/main" id="{B7DEB53C-A80A-44B0-85F4-573E13AF7F4F}"/>
                </a:ext>
              </a:extLst>
            </p:cNvPr>
            <p:cNvPicPr/>
            <p:nvPr/>
          </p:nvPicPr>
          <p:blipFill>
            <a:blip r:embed="rId4" cstate="print"/>
            <a:stretch>
              <a:fillRect/>
            </a:stretch>
          </p:blipFill>
          <p:spPr>
            <a:xfrm>
              <a:off x="0" y="6776719"/>
              <a:ext cx="7564119" cy="3434079"/>
            </a:xfrm>
            <a:prstGeom prst="rect">
              <a:avLst/>
            </a:prstGeom>
          </p:spPr>
        </p:pic>
        <p:sp>
          <p:nvSpPr>
            <p:cNvPr id="17" name="object 6">
              <a:extLst>
                <a:ext uri="{FF2B5EF4-FFF2-40B4-BE49-F238E27FC236}">
                  <a16:creationId xmlns:a16="http://schemas.microsoft.com/office/drawing/2014/main" id="{D3D669A8-2540-41DA-98EB-F66DF2184447}"/>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29" name="object 22">
            <a:extLst>
              <a:ext uri="{FF2B5EF4-FFF2-40B4-BE49-F238E27FC236}">
                <a16:creationId xmlns:a16="http://schemas.microsoft.com/office/drawing/2014/main" id="{EB9318F5-50A1-4317-889F-C8CCD806E3BD}"/>
              </a:ext>
            </a:extLst>
          </p:cNvPr>
          <p:cNvPicPr/>
          <p:nvPr/>
        </p:nvPicPr>
        <p:blipFill>
          <a:blip r:embed="rId5" cstate="print"/>
          <a:stretch>
            <a:fillRect/>
          </a:stretch>
        </p:blipFill>
        <p:spPr>
          <a:xfrm>
            <a:off x="4827614" y="9330156"/>
            <a:ext cx="988680" cy="552106"/>
          </a:xfrm>
          <a:prstGeom prst="rect">
            <a:avLst/>
          </a:prstGeom>
        </p:spPr>
      </p:pic>
      <p:pic>
        <p:nvPicPr>
          <p:cNvPr id="30" name="object 21">
            <a:extLst>
              <a:ext uri="{FF2B5EF4-FFF2-40B4-BE49-F238E27FC236}">
                <a16:creationId xmlns:a16="http://schemas.microsoft.com/office/drawing/2014/main" id="{BD1A7440-219A-4857-94AF-4B7BD6BEA7A5}"/>
              </a:ext>
            </a:extLst>
          </p:cNvPr>
          <p:cNvPicPr/>
          <p:nvPr/>
        </p:nvPicPr>
        <p:blipFill>
          <a:blip r:embed="rId6" cstate="print"/>
          <a:stretch>
            <a:fillRect/>
          </a:stretch>
        </p:blipFill>
        <p:spPr>
          <a:xfrm flipH="1">
            <a:off x="5013176" y="8895390"/>
            <a:ext cx="1512166" cy="908742"/>
          </a:xfrm>
          <a:prstGeom prst="rect">
            <a:avLst/>
          </a:prstGeom>
        </p:spPr>
      </p:pic>
    </p:spTree>
    <p:extLst>
      <p:ext uri="{BB962C8B-B14F-4D97-AF65-F5344CB8AC3E}">
        <p14:creationId xmlns:p14="http://schemas.microsoft.com/office/powerpoint/2010/main" val="18152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2419" y="1737094"/>
            <a:ext cx="4958258" cy="4098558"/>
          </a:xfrm>
          <a:prstGeom prst="rect">
            <a:avLst/>
          </a:prstGeom>
          <a:noFill/>
        </p:spPr>
        <p:txBody>
          <a:bodyPr wrap="square" rtlCol="0">
            <a:spAutoFit/>
          </a:bodyPr>
          <a:lstStyle/>
          <a:p>
            <a:pPr marL="63500" algn="ctr">
              <a:lnSpc>
                <a:spcPct val="150000"/>
              </a:lnSpc>
              <a:spcBef>
                <a:spcPts val="1185"/>
              </a:spcBef>
            </a:pPr>
            <a:r>
              <a:rPr lang="ms-MY" b="1" kern="0" dirty="0">
                <a:solidFill>
                  <a:srgbClr val="333333"/>
                </a:solidFill>
                <a:ea typeface="Times New Roman" panose="02020603050405020304" pitchFamily="18" charset="0"/>
              </a:rPr>
              <a:t>IV. JENIS DAN HARGA HEWAN QURBAN</a:t>
            </a:r>
            <a:endParaRPr lang="ms-MY" sz="1600" b="1" kern="0" dirty="0">
              <a:solidFill>
                <a:srgbClr val="333333"/>
              </a:solidFill>
              <a:ea typeface="Times New Roman" panose="02020603050405020304" pitchFamily="18" charset="0"/>
            </a:endParaRPr>
          </a:p>
          <a:p>
            <a:pPr marL="63500" marR="69850" algn="just">
              <a:spcBef>
                <a:spcPts val="660"/>
              </a:spcBef>
            </a:pPr>
            <a:r>
              <a:rPr lang="ms-MY" sz="1400" dirty="0">
                <a:solidFill>
                  <a:srgbClr val="333333"/>
                </a:solidFill>
                <a:ea typeface="Times New Roman" panose="02020603050405020304" pitchFamily="18" charset="0"/>
              </a:rPr>
              <a:t>Penyertaan hewan Qurban dapat dilakukan dengan cara  menghubungi kami di yayasan. </a:t>
            </a:r>
          </a:p>
          <a:p>
            <a:pPr marL="63500" marR="69850" algn="just">
              <a:spcBef>
                <a:spcPts val="660"/>
              </a:spcBef>
            </a:pPr>
            <a:r>
              <a:rPr lang="ms-MY" sz="1400" b="1" kern="0" dirty="0">
                <a:solidFill>
                  <a:srgbClr val="333333"/>
                </a:solidFill>
                <a:ea typeface="Times New Roman" panose="02020603050405020304" pitchFamily="18" charset="0"/>
              </a:rPr>
              <a:t>Satu</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penyertaan</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qurban</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senilai</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dengan</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harga</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yang</a:t>
            </a:r>
            <a:r>
              <a:rPr lang="ms-MY" sz="1400" b="1" kern="0" spc="5" dirty="0">
                <a:solidFill>
                  <a:srgbClr val="333333"/>
                </a:solidFill>
                <a:ea typeface="Times New Roman" panose="02020603050405020304" pitchFamily="18" charset="0"/>
              </a:rPr>
              <a:t> di</a:t>
            </a:r>
            <a:r>
              <a:rPr lang="ms-MY" sz="1400" b="1" kern="0" dirty="0">
                <a:solidFill>
                  <a:srgbClr val="333333"/>
                </a:solidFill>
                <a:ea typeface="Times New Roman" panose="02020603050405020304" pitchFamily="18" charset="0"/>
              </a:rPr>
              <a:t>perkirakan</a:t>
            </a:r>
            <a:r>
              <a:rPr lang="ms-MY" sz="1400" b="1" kern="0" spc="5" dirty="0">
                <a:solidFill>
                  <a:srgbClr val="333333"/>
                </a:solidFill>
                <a:ea typeface="Times New Roman" panose="02020603050405020304" pitchFamily="18" charset="0"/>
              </a:rPr>
              <a:t> sebagai </a:t>
            </a:r>
            <a:r>
              <a:rPr lang="ms-MY" sz="1400" b="1" kern="0" dirty="0">
                <a:solidFill>
                  <a:srgbClr val="333333"/>
                </a:solidFill>
                <a:ea typeface="Times New Roman" panose="02020603050405020304" pitchFamily="18" charset="0"/>
              </a:rPr>
              <a:t>berikut:</a:t>
            </a:r>
            <a:endParaRPr lang="ms-MY" sz="1400" kern="0" dirty="0">
              <a:solidFill>
                <a:srgbClr val="333333"/>
              </a:solidFill>
              <a:ea typeface="Times New Roman" panose="02020603050405020304" pitchFamily="18" charset="0"/>
            </a:endParaRPr>
          </a:p>
          <a:p>
            <a:pPr marL="63500" marR="83185">
              <a:lnSpc>
                <a:spcPts val="1680"/>
              </a:lnSpc>
              <a:spcBef>
                <a:spcPts val="780"/>
              </a:spcBef>
            </a:pPr>
            <a:r>
              <a:rPr lang="ms-MY" sz="1400" b="1" kern="0" dirty="0">
                <a:solidFill>
                  <a:srgbClr val="333333"/>
                </a:solidFill>
                <a:ea typeface="Times New Roman" panose="02020603050405020304" pitchFamily="18" charset="0"/>
              </a:rPr>
              <a:t>Kambing</a:t>
            </a:r>
          </a:p>
          <a:p>
            <a:pPr marL="63500" marR="83185">
              <a:lnSpc>
                <a:spcPts val="1680"/>
              </a:lnSpc>
              <a:spcBef>
                <a:spcPts val="780"/>
              </a:spcBef>
            </a:pPr>
            <a:endParaRPr lang="ms-MY" sz="1400" b="1" kern="0" dirty="0">
              <a:solidFill>
                <a:srgbClr val="333333"/>
              </a:solidFill>
              <a:ea typeface="Times New Roman" panose="02020603050405020304" pitchFamily="18" charset="0"/>
            </a:endParaRPr>
          </a:p>
          <a:p>
            <a:pPr marL="63500" marR="83185">
              <a:spcBef>
                <a:spcPts val="780"/>
              </a:spcBef>
            </a:pPr>
            <a:endParaRPr lang="ms-MY" sz="1400" b="1" kern="0" dirty="0">
              <a:solidFill>
                <a:srgbClr val="333333"/>
              </a:solidFill>
              <a:ea typeface="Times New Roman" panose="02020603050405020304" pitchFamily="18" charset="0"/>
            </a:endParaRPr>
          </a:p>
          <a:p>
            <a:pPr marL="63500" marR="83185">
              <a:spcBef>
                <a:spcPts val="780"/>
              </a:spcBef>
            </a:pPr>
            <a:endParaRPr lang="ms-MY" sz="1400" b="1" kern="0" dirty="0">
              <a:solidFill>
                <a:srgbClr val="333333"/>
              </a:solidFill>
            </a:endParaRPr>
          </a:p>
          <a:p>
            <a:pPr marL="63500" marR="83185">
              <a:spcBef>
                <a:spcPts val="780"/>
              </a:spcBef>
            </a:pPr>
            <a:endParaRPr lang="ms-MY" sz="1400" b="1" kern="0" dirty="0">
              <a:solidFill>
                <a:srgbClr val="333333"/>
              </a:solidFill>
            </a:endParaRPr>
          </a:p>
          <a:p>
            <a:pPr marL="63500" marR="83185">
              <a:spcBef>
                <a:spcPts val="780"/>
              </a:spcBef>
            </a:pPr>
            <a:endParaRPr lang="ms-MY" sz="1400" b="1" kern="0" dirty="0">
              <a:solidFill>
                <a:srgbClr val="333333"/>
              </a:solidFill>
            </a:endParaRPr>
          </a:p>
          <a:p>
            <a:pPr marL="63500" marR="83185">
              <a:spcBef>
                <a:spcPts val="780"/>
              </a:spcBef>
            </a:pPr>
            <a:endParaRPr lang="ms-MY" sz="1400" b="1" kern="0" dirty="0">
              <a:solidFill>
                <a:srgbClr val="333333"/>
              </a:solidFill>
            </a:endParaRPr>
          </a:p>
          <a:p>
            <a:pPr marL="63500" marR="83185">
              <a:spcBef>
                <a:spcPts val="780"/>
              </a:spcBef>
            </a:pPr>
            <a:r>
              <a:rPr lang="en-US" sz="1400" b="1" kern="0" dirty="0" err="1">
                <a:solidFill>
                  <a:srgbClr val="333333"/>
                </a:solidFill>
              </a:rPr>
              <a:t>Sapi</a:t>
            </a:r>
            <a:endParaRPr lang="ms-MY" sz="1400" b="1" kern="0" dirty="0">
              <a:solidFill>
                <a:srgbClr val="333333"/>
              </a:solidFill>
            </a:endParaRPr>
          </a:p>
        </p:txBody>
      </p:sp>
      <p:graphicFrame>
        <p:nvGraphicFramePr>
          <p:cNvPr id="12" name="Table 12">
            <a:extLst>
              <a:ext uri="{FF2B5EF4-FFF2-40B4-BE49-F238E27FC236}">
                <a16:creationId xmlns:a16="http://schemas.microsoft.com/office/drawing/2014/main" id="{B44F5905-ABFE-4080-850A-DC5C3705AA99}"/>
              </a:ext>
            </a:extLst>
          </p:cNvPr>
          <p:cNvGraphicFramePr>
            <a:graphicFrameLocks noGrp="1"/>
          </p:cNvGraphicFramePr>
          <p:nvPr>
            <p:extLst>
              <p:ext uri="{D42A27DB-BD31-4B8C-83A1-F6EECF244321}">
                <p14:modId xmlns:p14="http://schemas.microsoft.com/office/powerpoint/2010/main" val="1053010376"/>
              </p:ext>
            </p:extLst>
          </p:nvPr>
        </p:nvGraphicFramePr>
        <p:xfrm>
          <a:off x="1175943" y="3531397"/>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tc>
                <a:tc>
                  <a:txBody>
                    <a:bodyPr/>
                    <a:lstStyle/>
                    <a:p>
                      <a:pPr algn="ctr"/>
                      <a:r>
                        <a:rPr lang="en-US" sz="1200" dirty="0" err="1"/>
                        <a:t>Berat</a:t>
                      </a:r>
                      <a:endParaRPr lang="en-ID" sz="1200" dirty="0"/>
                    </a:p>
                  </a:txBody>
                  <a:tcPr/>
                </a:tc>
                <a:tc>
                  <a:txBody>
                    <a:bodyPr/>
                    <a:lstStyle/>
                    <a:p>
                      <a:pPr algn="ctr"/>
                      <a:r>
                        <a:rPr lang="en-US" sz="1200" dirty="0"/>
                        <a:t>Harga</a:t>
                      </a:r>
                      <a:endParaRPr lang="en-ID" sz="1200" dirty="0"/>
                    </a:p>
                  </a:txBody>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+/- 40 kg</a:t>
                      </a:r>
                      <a:endParaRPr lang="en-ID" sz="1200" dirty="0"/>
                    </a:p>
                  </a:txBody>
                  <a:tcPr/>
                </a:tc>
                <a:tc>
                  <a:txBody>
                    <a:bodyPr/>
                    <a:lstStyle/>
                    <a:p>
                      <a:pPr algn="r"/>
                      <a:r>
                        <a:rPr lang="en-US" sz="1200" dirty="0"/>
                        <a:t>Rp 5.600.000,-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+/- 35 kg</a:t>
                      </a:r>
                      <a:endParaRPr lang="en-ID" sz="1200" dirty="0"/>
                    </a:p>
                  </a:txBody>
                  <a:tcPr/>
                </a:tc>
                <a:tc>
                  <a:txBody>
                    <a:bodyPr/>
                    <a:lstStyle/>
                    <a:p>
                      <a:pPr algn="r"/>
                      <a:r>
                        <a:rPr lang="en-US" sz="1200" dirty="0"/>
                        <a:t>Rp 3.650.000,-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+/- 30 kg</a:t>
                      </a:r>
                      <a:endParaRPr lang="en-ID" sz="1200" dirty="0"/>
                    </a:p>
                  </a:txBody>
                  <a:tcPr/>
                </a:tc>
                <a:tc>
                  <a:txBody>
                    <a:bodyPr/>
                    <a:lstStyle/>
                    <a:p>
                      <a:pPr algn="r"/>
                      <a:r>
                        <a:rPr lang="en-US" sz="1200" dirty="0"/>
                        <a:t>Rp 3.200.000,-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+/- 25 kg</a:t>
                      </a:r>
                      <a:endParaRPr lang="en-ID" sz="1200" dirty="0"/>
                    </a:p>
                  </a:txBody>
                  <a:tcPr/>
                </a:tc>
                <a:tc>
                  <a:txBody>
                    <a:bodyPr/>
                    <a:lstStyle/>
                    <a:p>
                      <a:pPr algn="r"/>
                      <a:r>
                        <a:rPr lang="en-US" sz="1200" dirty="0"/>
                        <a:t>Rp 2.700.000,-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+/- 20 kg</a:t>
                      </a:r>
                      <a:endParaRPr lang="en-ID" sz="1200" dirty="0"/>
                    </a:p>
                  </a:txBody>
                  <a:tcPr/>
                </a:tc>
                <a:tc>
                  <a:txBody>
                    <a:bodyPr/>
                    <a:lstStyle/>
                    <a:p>
                      <a:pPr algn="r"/>
                      <a:r>
                        <a:rPr lang="en-US" sz="1200" dirty="0"/>
                        <a:t>Rp 2.050.000,-</a:t>
                      </a:r>
                      <a:endParaRPr lang="en-ID" sz="1200" dirty="0"/>
                    </a:p>
                  </a:txBody>
                  <a:tcPr/>
                </a:tc>
                <a:extLst>
                  <a:ext uri="{0D108BD9-81ED-4DB2-BD59-A6C34878D82A}">
                    <a16:rowId xmlns:a16="http://schemas.microsoft.com/office/drawing/2014/main" val="2296517765"/>
                  </a:ext>
                </a:extLst>
              </a:tr>
            </a:tbl>
          </a:graphicData>
        </a:graphic>
      </p:graphicFrame>
      <p:graphicFrame>
        <p:nvGraphicFramePr>
          <p:cNvPr id="13" name="Table 12">
            <a:extLst>
              <a:ext uri="{FF2B5EF4-FFF2-40B4-BE49-F238E27FC236}">
                <a16:creationId xmlns:a16="http://schemas.microsoft.com/office/drawing/2014/main" id="{2A84F02D-0503-45B3-87A3-31481D186989}"/>
              </a:ext>
            </a:extLst>
          </p:cNvPr>
          <p:cNvGraphicFramePr>
            <a:graphicFrameLocks noGrp="1"/>
          </p:cNvGraphicFramePr>
          <p:nvPr>
            <p:extLst>
              <p:ext uri="{D42A27DB-BD31-4B8C-83A1-F6EECF244321}">
                <p14:modId xmlns:p14="http://schemas.microsoft.com/office/powerpoint/2010/main" val="3572788440"/>
              </p:ext>
            </p:extLst>
          </p:nvPr>
        </p:nvGraphicFramePr>
        <p:xfrm>
          <a:off x="1175942" y="5759553"/>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6"/>
                    </a:solidFill>
                  </a:tcPr>
                </a:tc>
                <a:tc>
                  <a:txBody>
                    <a:bodyPr/>
                    <a:lstStyle/>
                    <a:p>
                      <a:pPr algn="ctr"/>
                      <a:r>
                        <a:rPr lang="en-US" sz="1200" dirty="0" err="1"/>
                        <a:t>Berat</a:t>
                      </a:r>
                      <a:endParaRPr lang="en-ID" sz="1200" dirty="0"/>
                    </a:p>
                  </a:txBody>
                  <a:tcPr>
                    <a:solidFill>
                      <a:schemeClr val="accent6"/>
                    </a:solidFill>
                  </a:tcPr>
                </a:tc>
                <a:tc>
                  <a:txBody>
                    <a:bodyPr/>
                    <a:lstStyle/>
                    <a:p>
                      <a:pPr algn="ctr"/>
                      <a:r>
                        <a:rPr lang="en-US" sz="1200" dirty="0"/>
                        <a:t>Harga</a:t>
                      </a:r>
                      <a:endParaRPr lang="en-ID" sz="1200" dirty="0"/>
                    </a:p>
                  </a:txBody>
                  <a:tcPr>
                    <a:solidFill>
                      <a:schemeClr val="accent6"/>
                    </a:solidFill>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+/- 650 kg</a:t>
                      </a:r>
                      <a:endParaRPr lang="en-ID" sz="1200" dirty="0"/>
                    </a:p>
                  </a:txBody>
                  <a:tcPr/>
                </a:tc>
                <a:tc>
                  <a:txBody>
                    <a:bodyPr/>
                    <a:lstStyle/>
                    <a:p>
                      <a:pPr algn="r"/>
                      <a:r>
                        <a:rPr lang="en-US" sz="1200" dirty="0"/>
                        <a:t>Rp 44.800.000,-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+/- 500 kg</a:t>
                      </a:r>
                      <a:endParaRPr lang="en-ID" sz="1200" dirty="0"/>
                    </a:p>
                  </a:txBody>
                  <a:tcPr/>
                </a:tc>
                <a:tc>
                  <a:txBody>
                    <a:bodyPr/>
                    <a:lstStyle/>
                    <a:p>
                      <a:pPr algn="r"/>
                      <a:r>
                        <a:rPr lang="en-US" sz="1200" dirty="0"/>
                        <a:t>Rp 31.500.000,-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24.500.000,-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+/- 350 kg</a:t>
                      </a:r>
                      <a:endParaRPr lang="en-ID" sz="1200" dirty="0"/>
                    </a:p>
                  </a:txBody>
                  <a:tcPr/>
                </a:tc>
                <a:tc>
                  <a:txBody>
                    <a:bodyPr/>
                    <a:lstStyle/>
                    <a:p>
                      <a:pPr algn="r"/>
                      <a:r>
                        <a:rPr lang="en-US" sz="1200" dirty="0"/>
                        <a:t>Rp 21.000.000,-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17.500.000,-</a:t>
                      </a:r>
                      <a:endParaRPr lang="en-ID" sz="1200" dirty="0"/>
                    </a:p>
                  </a:txBody>
                  <a:tcPr/>
                </a:tc>
                <a:extLst>
                  <a:ext uri="{0D108BD9-81ED-4DB2-BD59-A6C34878D82A}">
                    <a16:rowId xmlns:a16="http://schemas.microsoft.com/office/drawing/2014/main" val="2296517765"/>
                  </a:ext>
                </a:extLst>
              </a:tr>
            </a:tbl>
          </a:graphicData>
        </a:graphic>
      </p:graphicFrame>
      <p:sp>
        <p:nvSpPr>
          <p:cNvPr id="11" name="TextBox 10">
            <a:extLst>
              <a:ext uri="{FF2B5EF4-FFF2-40B4-BE49-F238E27FC236}">
                <a16:creationId xmlns:a16="http://schemas.microsoft.com/office/drawing/2014/main" id="{289E3DBB-2DB8-44D6-A448-7D608A641A45}"/>
              </a:ext>
            </a:extLst>
          </p:cNvPr>
          <p:cNvSpPr txBox="1"/>
          <p:nvPr/>
        </p:nvSpPr>
        <p:spPr>
          <a:xfrm>
            <a:off x="1062419" y="7746660"/>
            <a:ext cx="2674738" cy="307777"/>
          </a:xfrm>
          <a:prstGeom prst="rect">
            <a:avLst/>
          </a:prstGeom>
          <a:noFill/>
        </p:spPr>
        <p:txBody>
          <a:bodyPr wrap="square" rtlCol="0">
            <a:spAutoFit/>
          </a:bodyPr>
          <a:lstStyle/>
          <a:p>
            <a:pPr marL="63500" marR="83185">
              <a:spcBef>
                <a:spcPts val="780"/>
              </a:spcBef>
            </a:pPr>
            <a:r>
              <a:rPr lang="ms-MY" sz="1400" b="1" kern="0" dirty="0">
                <a:solidFill>
                  <a:srgbClr val="333333"/>
                </a:solidFill>
                <a:ea typeface="Times New Roman" panose="02020603050405020304" pitchFamily="18" charset="0"/>
              </a:rPr>
              <a:t>Patungan Sapi</a:t>
            </a:r>
          </a:p>
        </p:txBody>
      </p:sp>
      <p:graphicFrame>
        <p:nvGraphicFramePr>
          <p:cNvPr id="14" name="Table 12">
            <a:extLst>
              <a:ext uri="{FF2B5EF4-FFF2-40B4-BE49-F238E27FC236}">
                <a16:creationId xmlns:a16="http://schemas.microsoft.com/office/drawing/2014/main" id="{427E9739-C4DF-470F-AA50-933E9678B6F4}"/>
              </a:ext>
            </a:extLst>
          </p:cNvPr>
          <p:cNvGraphicFramePr>
            <a:graphicFrameLocks noGrp="1"/>
          </p:cNvGraphicFramePr>
          <p:nvPr>
            <p:extLst>
              <p:ext uri="{D42A27DB-BD31-4B8C-83A1-F6EECF244321}">
                <p14:modId xmlns:p14="http://schemas.microsoft.com/office/powerpoint/2010/main" val="1665797909"/>
              </p:ext>
            </p:extLst>
          </p:nvPr>
        </p:nvGraphicFramePr>
        <p:xfrm>
          <a:off x="1221576" y="8027390"/>
          <a:ext cx="4574006" cy="930978"/>
        </p:xfrm>
        <a:graphic>
          <a:graphicData uri="http://schemas.openxmlformats.org/drawingml/2006/table">
            <a:tbl>
              <a:tblPr firstRow="1" bandRow="1">
                <a:tableStyleId>{5C22544A-7EE6-4342-B048-85BDC9FD1C3A}</a:tableStyleId>
              </a:tblPr>
              <a:tblGrid>
                <a:gridCol w="1595464">
                  <a:extLst>
                    <a:ext uri="{9D8B030D-6E8A-4147-A177-3AD203B41FA5}">
                      <a16:colId xmlns:a16="http://schemas.microsoft.com/office/drawing/2014/main" val="3066212142"/>
                    </a:ext>
                  </a:extLst>
                </a:gridCol>
                <a:gridCol w="1487864">
                  <a:extLst>
                    <a:ext uri="{9D8B030D-6E8A-4147-A177-3AD203B41FA5}">
                      <a16:colId xmlns:a16="http://schemas.microsoft.com/office/drawing/2014/main" val="3447682451"/>
                    </a:ext>
                  </a:extLst>
                </a:gridCol>
                <a:gridCol w="1490678">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3">
                        <a:lumMod val="75000"/>
                      </a:schemeClr>
                    </a:solidFill>
                  </a:tcPr>
                </a:tc>
                <a:tc>
                  <a:txBody>
                    <a:bodyPr/>
                    <a:lstStyle/>
                    <a:p>
                      <a:pPr algn="ctr"/>
                      <a:r>
                        <a:rPr lang="en-US" sz="1200" dirty="0" err="1"/>
                        <a:t>Berat</a:t>
                      </a:r>
                      <a:endParaRPr lang="en-ID" sz="1200" dirty="0"/>
                    </a:p>
                  </a:txBody>
                  <a:tcPr>
                    <a:solidFill>
                      <a:schemeClr val="accent3">
                        <a:lumMod val="75000"/>
                      </a:schemeClr>
                    </a:solidFill>
                  </a:tcPr>
                </a:tc>
                <a:tc>
                  <a:txBody>
                    <a:bodyPr/>
                    <a:lstStyle/>
                    <a:p>
                      <a:pPr algn="ctr"/>
                      <a:r>
                        <a:rPr lang="en-US" sz="1200" dirty="0"/>
                        <a:t>Harga/Orang x 7</a:t>
                      </a:r>
                      <a:endParaRPr lang="en-ID" sz="1200" dirty="0"/>
                    </a:p>
                  </a:txBody>
                  <a:tcPr>
                    <a:solidFill>
                      <a:schemeClr val="accent3">
                        <a:lumMod val="75000"/>
                      </a:schemeClr>
                    </a:solidFill>
                  </a:tcPr>
                </a:tc>
                <a:extLst>
                  <a:ext uri="{0D108BD9-81ED-4DB2-BD59-A6C34878D82A}">
                    <a16:rowId xmlns:a16="http://schemas.microsoft.com/office/drawing/2014/main" val="1665071112"/>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3.500.000,-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2.500.000,-</a:t>
                      </a:r>
                      <a:endParaRPr lang="en-ID" sz="1200" dirty="0"/>
                    </a:p>
                  </a:txBody>
                  <a:tcPr/>
                </a:tc>
                <a:extLst>
                  <a:ext uri="{0D108BD9-81ED-4DB2-BD59-A6C34878D82A}">
                    <a16:rowId xmlns:a16="http://schemas.microsoft.com/office/drawing/2014/main" val="3369214494"/>
                  </a:ext>
                </a:extLst>
              </a:tr>
            </a:tbl>
          </a:graphicData>
        </a:graphic>
      </p:graphicFrame>
      <p:pic>
        <p:nvPicPr>
          <p:cNvPr id="15" name="Picture 14">
            <a:extLst>
              <a:ext uri="{FF2B5EF4-FFF2-40B4-BE49-F238E27FC236}">
                <a16:creationId xmlns:a16="http://schemas.microsoft.com/office/drawing/2014/main" id="{5603BE34-82F0-4215-8144-C96BD08D5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6643" y="1081005"/>
            <a:ext cx="741259" cy="741259"/>
          </a:xfrm>
          <a:prstGeom prst="rect">
            <a:avLst/>
          </a:prstGeom>
        </p:spPr>
      </p:pic>
      <p:grpSp>
        <p:nvGrpSpPr>
          <p:cNvPr id="17" name="object 4">
            <a:extLst>
              <a:ext uri="{FF2B5EF4-FFF2-40B4-BE49-F238E27FC236}">
                <a16:creationId xmlns:a16="http://schemas.microsoft.com/office/drawing/2014/main" id="{3A446595-8FF6-425A-9708-2A9653EB2233}"/>
              </a:ext>
            </a:extLst>
          </p:cNvPr>
          <p:cNvGrpSpPr/>
          <p:nvPr/>
        </p:nvGrpSpPr>
        <p:grpSpPr>
          <a:xfrm>
            <a:off x="1" y="9524576"/>
            <a:ext cx="6858000" cy="375074"/>
            <a:chOff x="0" y="6776719"/>
            <a:chExt cx="7564119" cy="4023361"/>
          </a:xfrm>
        </p:grpSpPr>
        <p:pic>
          <p:nvPicPr>
            <p:cNvPr id="18" name="object 5">
              <a:extLst>
                <a:ext uri="{FF2B5EF4-FFF2-40B4-BE49-F238E27FC236}">
                  <a16:creationId xmlns:a16="http://schemas.microsoft.com/office/drawing/2014/main" id="{CB01B81C-0F2A-4D7A-905E-8A47ADA6C2CC}"/>
                </a:ext>
              </a:extLst>
            </p:cNvPr>
            <p:cNvPicPr/>
            <p:nvPr/>
          </p:nvPicPr>
          <p:blipFill>
            <a:blip r:embed="rId3" cstate="print"/>
            <a:stretch>
              <a:fillRect/>
            </a:stretch>
          </p:blipFill>
          <p:spPr>
            <a:xfrm>
              <a:off x="0" y="6776719"/>
              <a:ext cx="7564119" cy="3434079"/>
            </a:xfrm>
            <a:prstGeom prst="rect">
              <a:avLst/>
            </a:prstGeom>
          </p:spPr>
        </p:pic>
        <p:sp>
          <p:nvSpPr>
            <p:cNvPr id="19" name="object 6">
              <a:extLst>
                <a:ext uri="{FF2B5EF4-FFF2-40B4-BE49-F238E27FC236}">
                  <a16:creationId xmlns:a16="http://schemas.microsoft.com/office/drawing/2014/main" id="{0CB721B0-B356-4CA4-A7EC-C30B01C8A167}"/>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20" name="object 21">
            <a:extLst>
              <a:ext uri="{FF2B5EF4-FFF2-40B4-BE49-F238E27FC236}">
                <a16:creationId xmlns:a16="http://schemas.microsoft.com/office/drawing/2014/main" id="{0AD5B8E5-D440-4F5E-A2DD-22D6D7EA9561}"/>
              </a:ext>
            </a:extLst>
          </p:cNvPr>
          <p:cNvPicPr/>
          <p:nvPr/>
        </p:nvPicPr>
        <p:blipFill>
          <a:blip r:embed="rId4" cstate="print"/>
          <a:stretch>
            <a:fillRect/>
          </a:stretch>
        </p:blipFill>
        <p:spPr>
          <a:xfrm flipH="1">
            <a:off x="5229200" y="8918207"/>
            <a:ext cx="1512166" cy="907437"/>
          </a:xfrm>
          <a:prstGeom prst="rect">
            <a:avLst/>
          </a:prstGeom>
        </p:spPr>
      </p:pic>
      <p:pic>
        <p:nvPicPr>
          <p:cNvPr id="21" name="object 22">
            <a:extLst>
              <a:ext uri="{FF2B5EF4-FFF2-40B4-BE49-F238E27FC236}">
                <a16:creationId xmlns:a16="http://schemas.microsoft.com/office/drawing/2014/main" id="{3BFDCE62-FFE6-4267-8BB6-CDD6EA2F66D5}"/>
              </a:ext>
            </a:extLst>
          </p:cNvPr>
          <p:cNvPicPr/>
          <p:nvPr/>
        </p:nvPicPr>
        <p:blipFill>
          <a:blip r:embed="rId5" cstate="print"/>
          <a:stretch>
            <a:fillRect/>
          </a:stretch>
        </p:blipFill>
        <p:spPr>
          <a:xfrm>
            <a:off x="4978344" y="9289057"/>
            <a:ext cx="988680" cy="552106"/>
          </a:xfrm>
          <a:prstGeom prst="rect">
            <a:avLst/>
          </a:prstGeom>
        </p:spPr>
      </p:pic>
    </p:spTree>
    <p:extLst>
      <p:ext uri="{BB962C8B-B14F-4D97-AF65-F5344CB8AC3E}">
        <p14:creationId xmlns:p14="http://schemas.microsoft.com/office/powerpoint/2010/main" val="103059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A07A082-C740-4953-91D7-072CF2AEF8D2}"/>
              </a:ext>
            </a:extLst>
          </p:cNvPr>
          <p:cNvSpPr txBox="1"/>
          <p:nvPr/>
        </p:nvSpPr>
        <p:spPr>
          <a:xfrm>
            <a:off x="1108075" y="1984382"/>
            <a:ext cx="4968552" cy="6288516"/>
          </a:xfrm>
          <a:prstGeom prst="rect">
            <a:avLst/>
          </a:prstGeom>
          <a:noFill/>
        </p:spPr>
        <p:txBody>
          <a:bodyPr wrap="square" rtlCol="0">
            <a:spAutoFit/>
          </a:bodyPr>
          <a:lstStyle/>
          <a:p>
            <a:pPr>
              <a:lnSpc>
                <a:spcPts val="1680"/>
              </a:lnSpc>
              <a:buClr>
                <a:srgbClr val="333333"/>
              </a:buClr>
              <a:buSzPts val="1200"/>
              <a:tabLst>
                <a:tab pos="521335" algn="l"/>
              </a:tabLst>
            </a:pPr>
            <a:endParaRPr lang="ms-MY" sz="1400" dirty="0">
              <a:solidFill>
                <a:srgbClr val="333333"/>
              </a:solidFill>
              <a:ea typeface="Times New Roman" panose="02020603050405020304" pitchFamily="18" charset="0"/>
            </a:endParaRPr>
          </a:p>
          <a:p>
            <a:pPr algn="ctr">
              <a:lnSpc>
                <a:spcPts val="1680"/>
              </a:lnSpc>
              <a:buClr>
                <a:srgbClr val="333333"/>
              </a:buClr>
              <a:buSzPts val="1200"/>
              <a:tabLst>
                <a:tab pos="521335" algn="l"/>
              </a:tabLst>
            </a:pPr>
            <a:r>
              <a:rPr lang="ms-MY" b="1" dirty="0">
                <a:solidFill>
                  <a:srgbClr val="333333"/>
                </a:solidFill>
                <a:ea typeface="Times New Roman" panose="02020603050405020304" pitchFamily="18" charset="0"/>
              </a:rPr>
              <a:t>V. TEHNIK PENYAMPAIAN</a:t>
            </a:r>
          </a:p>
          <a:p>
            <a:pPr>
              <a:lnSpc>
                <a:spcPts val="1680"/>
              </a:lnSpc>
              <a:buClr>
                <a:srgbClr val="333333"/>
              </a:buClr>
              <a:buSzPts val="1200"/>
              <a:tabLst>
                <a:tab pos="521335" algn="l"/>
              </a:tabLst>
            </a:pPr>
            <a:endParaRPr lang="en-ID" spc="-5" dirty="0">
              <a:cs typeface="Tahoma"/>
            </a:endParaRPr>
          </a:p>
          <a:p>
            <a:r>
              <a:rPr lang="en-US" sz="1400" dirty="0"/>
              <a:t>Bapak/Ibu </a:t>
            </a:r>
            <a:r>
              <a:rPr lang="en-US" sz="1400" dirty="0" err="1"/>
              <a:t>dapat</a:t>
            </a:r>
            <a:r>
              <a:rPr lang="en-US" sz="1400" dirty="0"/>
              <a:t> </a:t>
            </a:r>
            <a:r>
              <a:rPr lang="en-US" sz="1400" dirty="0" err="1"/>
              <a:t>menyampaikan</a:t>
            </a:r>
            <a:r>
              <a:rPr lang="en-US" sz="1400" dirty="0"/>
              <a:t> </a:t>
            </a:r>
            <a:r>
              <a:rPr lang="en-US" sz="1400" dirty="0" err="1"/>
              <a:t>penyertaan</a:t>
            </a:r>
            <a:r>
              <a:rPr lang="en-US" sz="1400" dirty="0"/>
              <a:t> dana </a:t>
            </a:r>
            <a:r>
              <a:rPr lang="en-US" sz="1400" dirty="0" err="1"/>
              <a:t>maupun</a:t>
            </a:r>
            <a:r>
              <a:rPr lang="en-US" sz="1400" dirty="0"/>
              <a:t> </a:t>
            </a:r>
            <a:r>
              <a:rPr lang="en-US" sz="1400" dirty="0" err="1"/>
              <a:t>hewan</a:t>
            </a:r>
            <a:r>
              <a:rPr lang="en-US" sz="1400" dirty="0"/>
              <a:t> </a:t>
            </a:r>
            <a:r>
              <a:rPr lang="en-US" sz="1400" dirty="0" err="1"/>
              <a:t>Qurban</a:t>
            </a:r>
            <a:r>
              <a:rPr lang="en-US" sz="1400" dirty="0"/>
              <a:t> </a:t>
            </a:r>
            <a:r>
              <a:rPr lang="en-US" sz="1400" dirty="0" err="1"/>
              <a:t>dengan</a:t>
            </a:r>
            <a:r>
              <a:rPr lang="en-US" sz="1400" dirty="0"/>
              <a:t> </a:t>
            </a:r>
            <a:r>
              <a:rPr lang="en-US" sz="1400" dirty="0" err="1"/>
              <a:t>cara</a:t>
            </a:r>
            <a:r>
              <a:rPr lang="en-US" sz="1400" dirty="0"/>
              <a:t> :</a:t>
            </a:r>
          </a:p>
          <a:p>
            <a:pPr marL="342900" indent="-342900">
              <a:buFont typeface="+mj-lt"/>
              <a:buAutoNum type="arabicPeriod"/>
            </a:pPr>
            <a:endParaRPr lang="en-US" sz="1400" dirty="0"/>
          </a:p>
          <a:p>
            <a:pPr marL="342900" indent="-342900">
              <a:buFont typeface="+mj-lt"/>
              <a:buAutoNum type="arabicPeriod"/>
            </a:pPr>
            <a:r>
              <a:rPr lang="en-US" sz="1400" dirty="0" err="1"/>
              <a:t>Antar</a:t>
            </a:r>
            <a:r>
              <a:rPr lang="en-US" sz="1400" dirty="0"/>
              <a:t> </a:t>
            </a:r>
            <a:r>
              <a:rPr lang="en-US" sz="1400" dirty="0" err="1"/>
              <a:t>langsung</a:t>
            </a:r>
            <a:r>
              <a:rPr lang="en-US" sz="1400" dirty="0"/>
              <a:t> </a:t>
            </a:r>
            <a:r>
              <a:rPr lang="en-US" sz="1400" dirty="0" err="1"/>
              <a:t>ke</a:t>
            </a:r>
            <a:r>
              <a:rPr lang="en-US" sz="1400" dirty="0"/>
              <a:t> </a:t>
            </a:r>
            <a:r>
              <a:rPr lang="en-US" sz="1400" dirty="0" err="1"/>
              <a:t>kantor</a:t>
            </a:r>
            <a:r>
              <a:rPr lang="en-US" sz="1400" dirty="0"/>
              <a:t> Yayasan </a:t>
            </a:r>
            <a:r>
              <a:rPr lang="en-US" sz="1400" dirty="0" err="1"/>
              <a:t>Buana</a:t>
            </a:r>
            <a:r>
              <a:rPr lang="en-US" sz="1400" dirty="0"/>
              <a:t> Kasih Indonesia</a:t>
            </a:r>
            <a:r>
              <a:rPr lang="en-ID" sz="1400" dirty="0"/>
              <a:t> (YABUKI)</a:t>
            </a:r>
          </a:p>
          <a:p>
            <a:endParaRPr lang="en-ID" sz="1400" dirty="0"/>
          </a:p>
          <a:p>
            <a:pPr marL="357188" indent="-357188">
              <a:buFont typeface="+mj-lt"/>
              <a:buAutoNum type="arabicPeriod" startAt="2"/>
            </a:pPr>
            <a:r>
              <a:rPr lang="en-ID" sz="1400" dirty="0" err="1"/>
              <a:t>Dijemput</a:t>
            </a:r>
            <a:r>
              <a:rPr lang="en-ID" sz="1400" dirty="0"/>
              <a:t> </a:t>
            </a:r>
            <a:r>
              <a:rPr lang="en-ID" sz="1400" dirty="0" err="1"/>
              <a:t>langsung</a:t>
            </a:r>
            <a:r>
              <a:rPr lang="en-ID" sz="1400" dirty="0"/>
              <a:t> oleh </a:t>
            </a:r>
            <a:r>
              <a:rPr lang="en-ID" sz="1400" dirty="0" err="1"/>
              <a:t>petugas</a:t>
            </a:r>
            <a:r>
              <a:rPr lang="en-ID" sz="1400" dirty="0"/>
              <a:t> YABUKI.</a:t>
            </a:r>
          </a:p>
          <a:p>
            <a:pPr marL="360363" lvl="1"/>
            <a:r>
              <a:rPr lang="en-US" sz="1400" dirty="0" err="1"/>
              <a:t>Untuk</a:t>
            </a:r>
            <a:r>
              <a:rPr lang="en-US" sz="1400" dirty="0"/>
              <a:t> </a:t>
            </a:r>
            <a:r>
              <a:rPr lang="en-US" sz="1400" dirty="0" err="1"/>
              <a:t>teknis</a:t>
            </a:r>
            <a:r>
              <a:rPr lang="en-US" sz="1400" dirty="0"/>
              <a:t> </a:t>
            </a:r>
            <a:r>
              <a:rPr lang="en-US" sz="1400" dirty="0" err="1"/>
              <a:t>penjemputan</a:t>
            </a:r>
            <a:r>
              <a:rPr lang="en-US" sz="1400" dirty="0"/>
              <a:t>, Bapak/Ibu </a:t>
            </a:r>
            <a:r>
              <a:rPr lang="en-US" sz="1400" dirty="0" err="1"/>
              <a:t>dapat</a:t>
            </a:r>
            <a:r>
              <a:rPr lang="en-US" sz="1400" dirty="0"/>
              <a:t> </a:t>
            </a:r>
            <a:r>
              <a:rPr lang="en-US" sz="1400" dirty="0" err="1"/>
              <a:t>menghubungi</a:t>
            </a:r>
            <a:r>
              <a:rPr lang="en-US" sz="1400" dirty="0"/>
              <a:t> kami </a:t>
            </a:r>
            <a:r>
              <a:rPr lang="en-US" sz="1400" dirty="0" err="1"/>
              <a:t>melalui</a:t>
            </a:r>
            <a:r>
              <a:rPr lang="en-US" sz="1400" dirty="0"/>
              <a:t> :</a:t>
            </a:r>
          </a:p>
          <a:p>
            <a:pPr marL="817563" lvl="2"/>
            <a:r>
              <a:rPr lang="en-US" sz="1400" b="1" dirty="0"/>
              <a:t>No. </a:t>
            </a:r>
            <a:r>
              <a:rPr lang="en-US" sz="1400" b="1" dirty="0" err="1"/>
              <a:t>telp</a:t>
            </a:r>
            <a:r>
              <a:rPr lang="en-US" sz="1400" b="1" dirty="0"/>
              <a:t> </a:t>
            </a:r>
            <a:r>
              <a:rPr lang="en-US" sz="1400" dirty="0"/>
              <a:t>	      :    (021) 88894394</a:t>
            </a:r>
          </a:p>
          <a:p>
            <a:pPr marL="817563" lvl="2"/>
            <a:r>
              <a:rPr lang="en-US" sz="1400" b="1" dirty="0"/>
              <a:t>HP/ </a:t>
            </a:r>
            <a:r>
              <a:rPr lang="en-US" sz="1400" b="1" dirty="0" err="1"/>
              <a:t>Whatsapp</a:t>
            </a:r>
            <a:r>
              <a:rPr lang="en-US" sz="1400" b="1" dirty="0"/>
              <a:t>     </a:t>
            </a:r>
            <a:r>
              <a:rPr lang="en-US" sz="1400" dirty="0"/>
              <a:t>:    0858 9017 1038</a:t>
            </a:r>
          </a:p>
          <a:p>
            <a:pPr marL="817563" lvl="2"/>
            <a:endParaRPr lang="en-ID" sz="1400" dirty="0"/>
          </a:p>
          <a:p>
            <a:pPr marL="357188" indent="-357188"/>
            <a:r>
              <a:rPr lang="en-ID" sz="1400" dirty="0"/>
              <a:t>3.      </a:t>
            </a:r>
            <a:r>
              <a:rPr lang="en-ID" sz="1400" dirty="0" err="1"/>
              <a:t>Menitipkan</a:t>
            </a:r>
            <a:r>
              <a:rPr lang="en-ID" sz="1400" dirty="0"/>
              <a:t> </a:t>
            </a:r>
            <a:r>
              <a:rPr lang="en-ID" sz="1400" dirty="0" err="1"/>
              <a:t>penyertaan</a:t>
            </a:r>
            <a:r>
              <a:rPr lang="en-ID" sz="1400" dirty="0"/>
              <a:t> dana </a:t>
            </a:r>
            <a:r>
              <a:rPr lang="en-ID" sz="1400" dirty="0" err="1"/>
              <a:t>untuk</a:t>
            </a:r>
            <a:r>
              <a:rPr lang="en-ID" sz="1400" dirty="0"/>
              <a:t> </a:t>
            </a:r>
            <a:r>
              <a:rPr lang="en-ID" sz="1400" dirty="0" err="1"/>
              <a:t>pembelian</a:t>
            </a:r>
            <a:r>
              <a:rPr lang="en-ID" sz="1400" dirty="0"/>
              <a:t> </a:t>
            </a:r>
            <a:r>
              <a:rPr lang="en-ID" sz="1400" dirty="0" err="1"/>
              <a:t>hewan</a:t>
            </a:r>
            <a:r>
              <a:rPr lang="en-ID" sz="1400" dirty="0"/>
              <a:t> </a:t>
            </a:r>
            <a:r>
              <a:rPr lang="en-ID" sz="1400" dirty="0" err="1"/>
              <a:t>Qurban</a:t>
            </a:r>
            <a:r>
              <a:rPr lang="en-ID" sz="1400" dirty="0"/>
              <a:t> </a:t>
            </a:r>
            <a:r>
              <a:rPr lang="en-ID" sz="1400" dirty="0" err="1"/>
              <a:t>melalui</a:t>
            </a:r>
            <a:r>
              <a:rPr lang="en-ID" sz="1400" dirty="0"/>
              <a:t> </a:t>
            </a:r>
            <a:r>
              <a:rPr lang="en-ID" sz="1400" dirty="0" err="1"/>
              <a:t>rekening</a:t>
            </a:r>
            <a:r>
              <a:rPr lang="en-ID" sz="1400" dirty="0"/>
              <a:t> Bank</a:t>
            </a:r>
          </a:p>
          <a:p>
            <a:pPr marL="814388" lvl="1"/>
            <a:r>
              <a:rPr lang="en-ID" sz="1400" b="1" dirty="0"/>
              <a:t>BCA</a:t>
            </a:r>
            <a:r>
              <a:rPr lang="en-ID" sz="1400" dirty="0"/>
              <a:t>		  :   521-1449-901</a:t>
            </a:r>
          </a:p>
          <a:p>
            <a:pPr marL="814388" lvl="1"/>
            <a:r>
              <a:rPr lang="en-ID" sz="1400" b="1" dirty="0"/>
              <a:t>Bank </a:t>
            </a:r>
            <a:r>
              <a:rPr lang="en-ID" sz="1400" b="1" dirty="0" err="1"/>
              <a:t>Mandiri</a:t>
            </a:r>
            <a:r>
              <a:rPr lang="en-ID" sz="1400" dirty="0"/>
              <a:t>  :   156-00-1002304-4</a:t>
            </a:r>
          </a:p>
          <a:p>
            <a:pPr marL="814388" lvl="1"/>
            <a:r>
              <a:rPr lang="en-ID" sz="1400" b="1" dirty="0" err="1"/>
              <a:t>atas</a:t>
            </a:r>
            <a:r>
              <a:rPr lang="en-ID" sz="1400" b="1" dirty="0"/>
              <a:t> </a:t>
            </a:r>
            <a:r>
              <a:rPr lang="en-ID" sz="1400" b="1" dirty="0" err="1"/>
              <a:t>nama</a:t>
            </a:r>
            <a:r>
              <a:rPr lang="en-ID" sz="1400" dirty="0"/>
              <a:t>	  :   Yayasan </a:t>
            </a:r>
            <a:r>
              <a:rPr lang="en-ID" sz="1400" dirty="0" err="1"/>
              <a:t>Buana</a:t>
            </a:r>
            <a:r>
              <a:rPr lang="en-ID" sz="1400" dirty="0"/>
              <a:t> Kasih Indonesia</a:t>
            </a:r>
          </a:p>
          <a:p>
            <a:pPr marL="357188"/>
            <a:endParaRPr lang="en-ID" sz="1200" dirty="0"/>
          </a:p>
          <a:p>
            <a:pPr marL="357188" indent="-357188">
              <a:buAutoNum type="arabicPeriod" startAt="4"/>
            </a:pPr>
            <a:endParaRPr lang="en-ID" sz="1300" dirty="0"/>
          </a:p>
          <a:p>
            <a:pPr marL="357188"/>
            <a:endParaRPr lang="en-ID" sz="1200" dirty="0"/>
          </a:p>
          <a:p>
            <a:pPr marL="357188" indent="-357188">
              <a:buAutoNum type="arabicPeriod" startAt="4"/>
            </a:pPr>
            <a:endParaRPr lang="en-ID" sz="1300" dirty="0"/>
          </a:p>
          <a:p>
            <a:pPr>
              <a:lnSpc>
                <a:spcPts val="1680"/>
              </a:lnSpc>
              <a:buClr>
                <a:srgbClr val="333333"/>
              </a:buClr>
              <a:buSzPts val="1200"/>
              <a:tabLst>
                <a:tab pos="521335" algn="l"/>
              </a:tabLst>
            </a:pPr>
            <a:endParaRPr lang="en-ID" spc="-5" dirty="0">
              <a:cs typeface="Tahoma"/>
            </a:endParaRPr>
          </a:p>
          <a:p>
            <a:pPr marL="29845" marR="5080">
              <a:lnSpc>
                <a:spcPct val="101000"/>
              </a:lnSpc>
              <a:spcBef>
                <a:spcPts val="1939"/>
              </a:spcBef>
            </a:pPr>
            <a:endParaRPr lang="en-ID" sz="1400" dirty="0">
              <a:cs typeface="Tahoma"/>
            </a:endParaRPr>
          </a:p>
          <a:p>
            <a:pPr>
              <a:spcBef>
                <a:spcPts val="15"/>
              </a:spcBef>
            </a:pPr>
            <a:endParaRPr lang="ms-MY" sz="1400" dirty="0">
              <a:ea typeface="Times New Roman" panose="02020603050405020304" pitchFamily="18" charset="0"/>
            </a:endParaRPr>
          </a:p>
          <a:p>
            <a:pPr>
              <a:spcBef>
                <a:spcPts val="15"/>
              </a:spcBef>
            </a:pPr>
            <a:r>
              <a:rPr lang="ms-MY" sz="1400" dirty="0">
                <a:ea typeface="Times New Roman" panose="02020603050405020304" pitchFamily="18" charset="0"/>
              </a:rPr>
              <a:t> </a:t>
            </a:r>
            <a:endParaRPr lang="en-ID" sz="1400" dirty="0">
              <a:ea typeface="Times New Roman" panose="02020603050405020304" pitchFamily="18" charset="0"/>
            </a:endParaRPr>
          </a:p>
        </p:txBody>
      </p:sp>
      <p:pic>
        <p:nvPicPr>
          <p:cNvPr id="7" name="Picture 6">
            <a:extLst>
              <a:ext uri="{FF2B5EF4-FFF2-40B4-BE49-F238E27FC236}">
                <a16:creationId xmlns:a16="http://schemas.microsoft.com/office/drawing/2014/main" id="{12EFC1A7-C68D-46B5-83F1-AF9D2A8ABB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233" y="1001562"/>
            <a:ext cx="741259" cy="741259"/>
          </a:xfrm>
          <a:prstGeom prst="rect">
            <a:avLst/>
          </a:prstGeom>
        </p:spPr>
      </p:pic>
      <p:grpSp>
        <p:nvGrpSpPr>
          <p:cNvPr id="8" name="object 4">
            <a:extLst>
              <a:ext uri="{FF2B5EF4-FFF2-40B4-BE49-F238E27FC236}">
                <a16:creationId xmlns:a16="http://schemas.microsoft.com/office/drawing/2014/main" id="{63098AAF-26AB-4C5D-A30D-47E8F85B3037}"/>
              </a:ext>
            </a:extLst>
          </p:cNvPr>
          <p:cNvGrpSpPr/>
          <p:nvPr/>
        </p:nvGrpSpPr>
        <p:grpSpPr>
          <a:xfrm>
            <a:off x="1" y="9524576"/>
            <a:ext cx="6858000" cy="375074"/>
            <a:chOff x="0" y="6776719"/>
            <a:chExt cx="7564119" cy="4023361"/>
          </a:xfrm>
        </p:grpSpPr>
        <p:pic>
          <p:nvPicPr>
            <p:cNvPr id="9" name="object 5">
              <a:extLst>
                <a:ext uri="{FF2B5EF4-FFF2-40B4-BE49-F238E27FC236}">
                  <a16:creationId xmlns:a16="http://schemas.microsoft.com/office/drawing/2014/main" id="{BB57E17F-1BBF-4381-9B5A-A362A2C05809}"/>
                </a:ext>
              </a:extLst>
            </p:cNvPr>
            <p:cNvPicPr/>
            <p:nvPr/>
          </p:nvPicPr>
          <p:blipFill>
            <a:blip r:embed="rId4" cstate="print"/>
            <a:stretch>
              <a:fillRect/>
            </a:stretch>
          </p:blipFill>
          <p:spPr>
            <a:xfrm>
              <a:off x="0" y="6776719"/>
              <a:ext cx="7564119" cy="3434079"/>
            </a:xfrm>
            <a:prstGeom prst="rect">
              <a:avLst/>
            </a:prstGeom>
          </p:spPr>
        </p:pic>
        <p:sp>
          <p:nvSpPr>
            <p:cNvPr id="11" name="object 6">
              <a:extLst>
                <a:ext uri="{FF2B5EF4-FFF2-40B4-BE49-F238E27FC236}">
                  <a16:creationId xmlns:a16="http://schemas.microsoft.com/office/drawing/2014/main" id="{378E8D84-F3E8-4C15-B5C0-AAE5AD1AAADF}"/>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13" name="object 22">
            <a:extLst>
              <a:ext uri="{FF2B5EF4-FFF2-40B4-BE49-F238E27FC236}">
                <a16:creationId xmlns:a16="http://schemas.microsoft.com/office/drawing/2014/main" id="{175A643B-47B8-4E5C-9F2C-B6261D778F29}"/>
              </a:ext>
            </a:extLst>
          </p:cNvPr>
          <p:cNvPicPr/>
          <p:nvPr/>
        </p:nvPicPr>
        <p:blipFill>
          <a:blip r:embed="rId5" cstate="print"/>
          <a:stretch>
            <a:fillRect/>
          </a:stretch>
        </p:blipFill>
        <p:spPr>
          <a:xfrm>
            <a:off x="4827614" y="9330156"/>
            <a:ext cx="988680" cy="552106"/>
          </a:xfrm>
          <a:prstGeom prst="rect">
            <a:avLst/>
          </a:prstGeom>
        </p:spPr>
      </p:pic>
      <p:pic>
        <p:nvPicPr>
          <p:cNvPr id="16" name="object 21">
            <a:extLst>
              <a:ext uri="{FF2B5EF4-FFF2-40B4-BE49-F238E27FC236}">
                <a16:creationId xmlns:a16="http://schemas.microsoft.com/office/drawing/2014/main" id="{C25D3B65-9B04-467C-A72C-3C0D18CA98A3}"/>
              </a:ext>
            </a:extLst>
          </p:cNvPr>
          <p:cNvPicPr/>
          <p:nvPr/>
        </p:nvPicPr>
        <p:blipFill>
          <a:blip r:embed="rId6" cstate="print"/>
          <a:stretch>
            <a:fillRect/>
          </a:stretch>
        </p:blipFill>
        <p:spPr>
          <a:xfrm flipH="1">
            <a:off x="5035594" y="9078318"/>
            <a:ext cx="1512166" cy="792088"/>
          </a:xfrm>
          <a:prstGeom prst="rect">
            <a:avLst/>
          </a:prstGeom>
        </p:spPr>
      </p:pic>
    </p:spTree>
    <p:extLst>
      <p:ext uri="{BB962C8B-B14F-4D97-AF65-F5344CB8AC3E}">
        <p14:creationId xmlns:p14="http://schemas.microsoft.com/office/powerpoint/2010/main" val="280789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152" y="2231306"/>
            <a:ext cx="5021760" cy="3570208"/>
          </a:xfrm>
          <a:prstGeom prst="rect">
            <a:avLst/>
          </a:prstGeom>
          <a:noFill/>
        </p:spPr>
        <p:txBody>
          <a:bodyPr wrap="square" rtlCol="0">
            <a:spAutoFit/>
          </a:bodyPr>
          <a:lstStyle/>
          <a:p>
            <a:pPr marL="63500" algn="ctr"/>
            <a:r>
              <a:rPr lang="ms-MY" b="1" dirty="0"/>
              <a:t>VI. WAKTU DAN TEMPAT</a:t>
            </a:r>
          </a:p>
          <a:p>
            <a:pPr marL="63500" algn="ctr"/>
            <a:endParaRPr lang="ms-MY" b="1" dirty="0"/>
          </a:p>
          <a:p>
            <a:pPr marL="63500" algn="just"/>
            <a:r>
              <a:rPr lang="ms-MY" sz="1400" dirty="0"/>
              <a:t>Insyaa Allah pelaksanaan kegiatan Qurban ini akan dilaksanakan pada :</a:t>
            </a:r>
          </a:p>
          <a:p>
            <a:pPr marL="63500" algn="just"/>
            <a:endParaRPr lang="ms-MY" sz="1400" dirty="0"/>
          </a:p>
          <a:p>
            <a:pPr marL="63500" algn="just"/>
            <a:r>
              <a:rPr lang="ms-MY" sz="1400" dirty="0"/>
              <a:t>Hari / Tgl	 :  </a:t>
            </a:r>
            <a:r>
              <a:rPr lang="ms-MY" sz="1400" dirty="0">
                <a:solidFill>
                  <a:srgbClr val="FF0000"/>
                </a:solidFill>
              </a:rPr>
              <a:t>Selasa, 20 Juli 2021 (10 Dzulhijah 1442 H)</a:t>
            </a:r>
          </a:p>
          <a:p>
            <a:pPr marL="63500" algn="just"/>
            <a:r>
              <a:rPr lang="en-ID" sz="1400" dirty="0" err="1"/>
              <a:t>Tempat</a:t>
            </a:r>
            <a:r>
              <a:rPr lang="en-ID" sz="1400" dirty="0"/>
              <a:t>	 :  Yayasan </a:t>
            </a:r>
            <a:r>
              <a:rPr lang="en-ID" sz="1400" dirty="0" err="1"/>
              <a:t>Buana</a:t>
            </a:r>
            <a:r>
              <a:rPr lang="en-ID" sz="1400" dirty="0"/>
              <a:t> Kasih Indonesia</a:t>
            </a:r>
          </a:p>
          <a:p>
            <a:pPr marL="1133475" marR="544830" indent="-1070610">
              <a:spcBef>
                <a:spcPts val="10"/>
              </a:spcBef>
              <a:tabLst>
                <a:tab pos="977900" algn="l"/>
              </a:tabLst>
            </a:pPr>
            <a:r>
              <a:rPr lang="ms-MY" sz="1400" dirty="0">
                <a:solidFill>
                  <a:srgbClr val="333333"/>
                </a:solidFill>
                <a:ea typeface="Times New Roman" panose="02020603050405020304" pitchFamily="18" charset="0"/>
              </a:rPr>
              <a:t>Alamat	:</a:t>
            </a:r>
            <a:r>
              <a:rPr lang="ms-MY" sz="1400" spc="27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Kampung</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Kaliabang</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Nangka</a:t>
            </a:r>
            <a:r>
              <a:rPr lang="ms-MY" sz="1400" spc="-10" dirty="0">
                <a:solidFill>
                  <a:srgbClr val="333333"/>
                </a:solidFill>
                <a:ea typeface="Times New Roman" panose="02020603050405020304" pitchFamily="18" charset="0"/>
              </a:rPr>
              <a:t> </a:t>
            </a:r>
          </a:p>
          <a:p>
            <a:pPr marL="2047875" marR="544830" lvl="2" indent="-1070610">
              <a:spcBef>
                <a:spcPts val="10"/>
              </a:spcBef>
              <a:tabLst>
                <a:tab pos="977900" algn="l"/>
              </a:tabLst>
            </a:pPr>
            <a:r>
              <a:rPr lang="ms-MY" sz="1400" dirty="0">
                <a:solidFill>
                  <a:srgbClr val="333333"/>
                </a:solidFill>
                <a:ea typeface="Times New Roman" panose="02020603050405020304" pitchFamily="18" charset="0"/>
              </a:rPr>
              <a:t>   Jl.</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KH. Muchtar</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Tabrani No.40C RT</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002</a:t>
            </a:r>
            <a:r>
              <a:rPr lang="ms-MY" sz="1400" spc="-5" dirty="0">
                <a:solidFill>
                  <a:srgbClr val="333333"/>
                </a:solidFill>
                <a:ea typeface="Times New Roman" panose="02020603050405020304" pitchFamily="18" charset="0"/>
              </a:rPr>
              <a:t>/</a:t>
            </a:r>
            <a:r>
              <a:rPr lang="ms-MY" sz="1400" dirty="0">
                <a:solidFill>
                  <a:srgbClr val="333333"/>
                </a:solidFill>
                <a:ea typeface="Times New Roman" panose="02020603050405020304" pitchFamily="18" charset="0"/>
              </a:rPr>
              <a:t>002</a:t>
            </a:r>
          </a:p>
          <a:p>
            <a:pPr marL="2047875" marR="544830" lvl="2" indent="-1070610">
              <a:spcBef>
                <a:spcPts val="10"/>
              </a:spcBef>
              <a:tabLst>
                <a:tab pos="977900" algn="l"/>
              </a:tabLst>
            </a:pPr>
            <a:r>
              <a:rPr lang="ms-MY" sz="1400" dirty="0">
                <a:solidFill>
                  <a:srgbClr val="333333"/>
                </a:solidFill>
                <a:ea typeface="Times New Roman" panose="02020603050405020304" pitchFamily="18" charset="0"/>
              </a:rPr>
              <a:t>   </a:t>
            </a:r>
            <a:r>
              <a:rPr lang="ms-MY" sz="1400" spc="-28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Perwira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Kec.</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Bekasi</a:t>
            </a:r>
            <a:r>
              <a:rPr lang="ms-MY" sz="1400" spc="-3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Utara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Kota</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Bekasi</a:t>
            </a:r>
            <a:endParaRPr lang="en-US" sz="1300" dirty="0"/>
          </a:p>
          <a:p>
            <a:endParaRPr lang="en-US" sz="1300" dirty="0"/>
          </a:p>
          <a:p>
            <a:endParaRPr lang="en-US" sz="1300" dirty="0"/>
          </a:p>
          <a:p>
            <a:endParaRPr lang="en-US" sz="1300" dirty="0"/>
          </a:p>
          <a:p>
            <a:r>
              <a:rPr lang="en-US" sz="1300" dirty="0"/>
              <a:t>Lokasi                :</a:t>
            </a:r>
          </a:p>
          <a:p>
            <a:endParaRPr lang="en-US" sz="1300" dirty="0"/>
          </a:p>
          <a:p>
            <a:endParaRPr lang="en-US" sz="1300" dirty="0"/>
          </a:p>
        </p:txBody>
      </p:sp>
      <p:pic>
        <p:nvPicPr>
          <p:cNvPr id="8" name="Picture 3">
            <a:extLst>
              <a:ext uri="{FF2B5EF4-FFF2-40B4-BE49-F238E27FC236}">
                <a16:creationId xmlns:a16="http://schemas.microsoft.com/office/drawing/2014/main" id="{FD958EEC-1BDC-4E1F-9B72-2BD710A532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880" y="5149490"/>
            <a:ext cx="3170262" cy="1736096"/>
          </a:xfrm>
          <a:prstGeom prst="rect">
            <a:avLst/>
          </a:prstGeom>
          <a:ln w="44450" cmpd="thickThin">
            <a:solidFill>
              <a:schemeClr val="tx1"/>
            </a:solidFill>
            <a:miter lim="800000"/>
            <a:headEnd/>
            <a:tailEnd/>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12" name="Picture 11">
            <a:extLst>
              <a:ext uri="{FF2B5EF4-FFF2-40B4-BE49-F238E27FC236}">
                <a16:creationId xmlns:a16="http://schemas.microsoft.com/office/drawing/2014/main" id="{4C94ADD2-C166-4FFA-B829-4EB9E9BCCB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233" y="1001562"/>
            <a:ext cx="741259" cy="741259"/>
          </a:xfrm>
          <a:prstGeom prst="rect">
            <a:avLst/>
          </a:prstGeom>
        </p:spPr>
      </p:pic>
      <p:grpSp>
        <p:nvGrpSpPr>
          <p:cNvPr id="14" name="object 4">
            <a:extLst>
              <a:ext uri="{FF2B5EF4-FFF2-40B4-BE49-F238E27FC236}">
                <a16:creationId xmlns:a16="http://schemas.microsoft.com/office/drawing/2014/main" id="{402B1F5A-FDA6-4BC5-90AF-963B466DAF5C}"/>
              </a:ext>
            </a:extLst>
          </p:cNvPr>
          <p:cNvGrpSpPr/>
          <p:nvPr/>
        </p:nvGrpSpPr>
        <p:grpSpPr>
          <a:xfrm>
            <a:off x="1" y="9524576"/>
            <a:ext cx="6858000" cy="375074"/>
            <a:chOff x="0" y="6776719"/>
            <a:chExt cx="7564119" cy="4023361"/>
          </a:xfrm>
        </p:grpSpPr>
        <p:pic>
          <p:nvPicPr>
            <p:cNvPr id="16" name="object 5">
              <a:extLst>
                <a:ext uri="{FF2B5EF4-FFF2-40B4-BE49-F238E27FC236}">
                  <a16:creationId xmlns:a16="http://schemas.microsoft.com/office/drawing/2014/main" id="{9037F427-6808-48D2-A480-A6AE24BF2635}"/>
                </a:ext>
              </a:extLst>
            </p:cNvPr>
            <p:cNvPicPr/>
            <p:nvPr/>
          </p:nvPicPr>
          <p:blipFill>
            <a:blip r:embed="rId4" cstate="print"/>
            <a:stretch>
              <a:fillRect/>
            </a:stretch>
          </p:blipFill>
          <p:spPr>
            <a:xfrm>
              <a:off x="0" y="6776719"/>
              <a:ext cx="7564119" cy="3434079"/>
            </a:xfrm>
            <a:prstGeom prst="rect">
              <a:avLst/>
            </a:prstGeom>
          </p:spPr>
        </p:pic>
        <p:sp>
          <p:nvSpPr>
            <p:cNvPr id="17" name="object 6">
              <a:extLst>
                <a:ext uri="{FF2B5EF4-FFF2-40B4-BE49-F238E27FC236}">
                  <a16:creationId xmlns:a16="http://schemas.microsoft.com/office/drawing/2014/main" id="{5505A667-1D93-49F4-8997-3FA1B662C249}"/>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18" name="object 22">
            <a:extLst>
              <a:ext uri="{FF2B5EF4-FFF2-40B4-BE49-F238E27FC236}">
                <a16:creationId xmlns:a16="http://schemas.microsoft.com/office/drawing/2014/main" id="{5C292588-EC12-4A3E-8DAD-85F3159E6C7F}"/>
              </a:ext>
            </a:extLst>
          </p:cNvPr>
          <p:cNvPicPr/>
          <p:nvPr/>
        </p:nvPicPr>
        <p:blipFill>
          <a:blip r:embed="rId5" cstate="print"/>
          <a:stretch>
            <a:fillRect/>
          </a:stretch>
        </p:blipFill>
        <p:spPr>
          <a:xfrm>
            <a:off x="5321513" y="9121596"/>
            <a:ext cx="1132696" cy="552106"/>
          </a:xfrm>
          <a:prstGeom prst="rect">
            <a:avLst/>
          </a:prstGeom>
        </p:spPr>
      </p:pic>
      <p:pic>
        <p:nvPicPr>
          <p:cNvPr id="19" name="object 21">
            <a:extLst>
              <a:ext uri="{FF2B5EF4-FFF2-40B4-BE49-F238E27FC236}">
                <a16:creationId xmlns:a16="http://schemas.microsoft.com/office/drawing/2014/main" id="{BCD40CF2-B7F1-42D3-A157-0C8DD10A34A4}"/>
              </a:ext>
            </a:extLst>
          </p:cNvPr>
          <p:cNvPicPr/>
          <p:nvPr/>
        </p:nvPicPr>
        <p:blipFill>
          <a:blip r:embed="rId6" cstate="print"/>
          <a:stretch>
            <a:fillRect/>
          </a:stretch>
        </p:blipFill>
        <p:spPr>
          <a:xfrm>
            <a:off x="566953" y="8625018"/>
            <a:ext cx="2040835" cy="1126449"/>
          </a:xfrm>
          <a:prstGeom prst="rect">
            <a:avLst/>
          </a:prstGeom>
        </p:spPr>
      </p:pic>
      <p:pic>
        <p:nvPicPr>
          <p:cNvPr id="21" name="object 4">
            <a:extLst>
              <a:ext uri="{FF2B5EF4-FFF2-40B4-BE49-F238E27FC236}">
                <a16:creationId xmlns:a16="http://schemas.microsoft.com/office/drawing/2014/main" id="{09FBFB31-9E03-4C38-962F-C57BC08818B4}"/>
              </a:ext>
            </a:extLst>
          </p:cNvPr>
          <p:cNvPicPr/>
          <p:nvPr/>
        </p:nvPicPr>
        <p:blipFill>
          <a:blip r:embed="rId7" cstate="print"/>
          <a:stretch>
            <a:fillRect/>
          </a:stretch>
        </p:blipFill>
        <p:spPr>
          <a:xfrm>
            <a:off x="16816" y="8928050"/>
            <a:ext cx="531865" cy="745652"/>
          </a:xfrm>
          <a:prstGeom prst="rect">
            <a:avLst/>
          </a:prstGeom>
        </p:spPr>
      </p:pic>
      <p:pic>
        <p:nvPicPr>
          <p:cNvPr id="22" name="object 3">
            <a:extLst>
              <a:ext uri="{FF2B5EF4-FFF2-40B4-BE49-F238E27FC236}">
                <a16:creationId xmlns:a16="http://schemas.microsoft.com/office/drawing/2014/main" id="{043CE3B9-0577-4AAC-90F8-5B14D9C0A671}"/>
              </a:ext>
            </a:extLst>
          </p:cNvPr>
          <p:cNvPicPr/>
          <p:nvPr/>
        </p:nvPicPr>
        <p:blipFill>
          <a:blip r:embed="rId8" cstate="print"/>
          <a:stretch>
            <a:fillRect/>
          </a:stretch>
        </p:blipFill>
        <p:spPr>
          <a:xfrm>
            <a:off x="5725304" y="8488088"/>
            <a:ext cx="1132696" cy="1298140"/>
          </a:xfrm>
          <a:prstGeom prst="rect">
            <a:avLst/>
          </a:prstGeom>
        </p:spPr>
      </p:pic>
    </p:spTree>
    <p:extLst>
      <p:ext uri="{BB962C8B-B14F-4D97-AF65-F5344CB8AC3E}">
        <p14:creationId xmlns:p14="http://schemas.microsoft.com/office/powerpoint/2010/main" val="1401096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E64A5-5DC0-4C0D-B92E-24FC88CFC273}"/>
              </a:ext>
            </a:extLst>
          </p:cNvPr>
          <p:cNvSpPr txBox="1"/>
          <p:nvPr/>
        </p:nvSpPr>
        <p:spPr>
          <a:xfrm>
            <a:off x="2492897" y="1811634"/>
            <a:ext cx="1716695" cy="369332"/>
          </a:xfrm>
          <a:prstGeom prst="rect">
            <a:avLst/>
          </a:prstGeom>
          <a:noFill/>
        </p:spPr>
        <p:txBody>
          <a:bodyPr wrap="square" rtlCol="0">
            <a:spAutoFit/>
          </a:bodyPr>
          <a:lstStyle/>
          <a:p>
            <a:r>
              <a:rPr lang="en-US" b="1" dirty="0"/>
              <a:t>VII. PENUTUP</a:t>
            </a:r>
          </a:p>
        </p:txBody>
      </p:sp>
      <p:sp>
        <p:nvSpPr>
          <p:cNvPr id="5" name="TextBox 4">
            <a:extLst>
              <a:ext uri="{FF2B5EF4-FFF2-40B4-BE49-F238E27FC236}">
                <a16:creationId xmlns:a16="http://schemas.microsoft.com/office/drawing/2014/main" id="{A6B74A04-C9BF-425F-8A9F-C305F93EE1B2}"/>
              </a:ext>
            </a:extLst>
          </p:cNvPr>
          <p:cNvSpPr txBox="1"/>
          <p:nvPr/>
        </p:nvSpPr>
        <p:spPr>
          <a:xfrm>
            <a:off x="815284" y="2619112"/>
            <a:ext cx="5206004" cy="3398366"/>
          </a:xfrm>
          <a:prstGeom prst="rect">
            <a:avLst/>
          </a:prstGeom>
          <a:noFill/>
        </p:spPr>
        <p:txBody>
          <a:bodyPr wrap="square" rtlCol="0">
            <a:spAutoFit/>
          </a:bodyPr>
          <a:lstStyle/>
          <a:p>
            <a:pPr algn="just"/>
            <a:r>
              <a:rPr lang="en-ID" sz="1300" spc="10" dirty="0" err="1">
                <a:cs typeface="Tahoma"/>
              </a:rPr>
              <a:t>Demikianlah</a:t>
            </a:r>
            <a:r>
              <a:rPr lang="en-ID" sz="1300" dirty="0">
                <a:cs typeface="Tahoma"/>
              </a:rPr>
              <a:t> Proposal</a:t>
            </a:r>
            <a:r>
              <a:rPr lang="en-ID" sz="1300" spc="-5" dirty="0">
                <a:cs typeface="Tahoma"/>
              </a:rPr>
              <a:t> </a:t>
            </a:r>
            <a:r>
              <a:rPr lang="en-ID" sz="1300" spc="-5" dirty="0" err="1">
                <a:cs typeface="Tahoma"/>
              </a:rPr>
              <a:t>Idul</a:t>
            </a:r>
            <a:r>
              <a:rPr lang="en-ID" sz="1300" spc="-5" dirty="0">
                <a:cs typeface="Tahoma"/>
              </a:rPr>
              <a:t> </a:t>
            </a:r>
            <a:r>
              <a:rPr lang="en-ID" sz="1300" spc="-5" dirty="0" err="1">
                <a:cs typeface="Tahoma"/>
              </a:rPr>
              <a:t>Qurban</a:t>
            </a:r>
            <a:r>
              <a:rPr lang="en-ID" sz="1300" spc="5" dirty="0">
                <a:cs typeface="Tahoma"/>
              </a:rPr>
              <a:t> </a:t>
            </a:r>
            <a:r>
              <a:rPr lang="en-ID" sz="1300" spc="-5" dirty="0">
                <a:cs typeface="Tahoma"/>
              </a:rPr>
              <a:t>Bersama</a:t>
            </a:r>
            <a:r>
              <a:rPr lang="en-ID" sz="1300" spc="5" dirty="0">
                <a:cs typeface="Tahoma"/>
              </a:rPr>
              <a:t> </a:t>
            </a:r>
            <a:r>
              <a:rPr lang="en-ID" sz="1300" spc="-10" dirty="0">
                <a:cs typeface="Tahoma"/>
              </a:rPr>
              <a:t>Yatim </a:t>
            </a:r>
            <a:r>
              <a:rPr lang="en-ID" sz="1300" spc="-5" dirty="0">
                <a:cs typeface="Tahoma"/>
              </a:rPr>
              <a:t> </a:t>
            </a:r>
            <a:r>
              <a:rPr lang="en-ID" sz="1300" spc="-5" dirty="0" err="1">
                <a:cs typeface="Tahoma"/>
              </a:rPr>
              <a:t>Dhuafa</a:t>
            </a:r>
            <a:r>
              <a:rPr lang="en-ID" sz="1300" spc="-5" dirty="0">
                <a:cs typeface="Tahoma"/>
              </a:rPr>
              <a:t>’</a:t>
            </a:r>
            <a:r>
              <a:rPr lang="en-ID" sz="1300" spc="-10" dirty="0">
                <a:cs typeface="Tahoma"/>
              </a:rPr>
              <a:t> </a:t>
            </a:r>
            <a:r>
              <a:rPr lang="en-ID" sz="1300" spc="-5" dirty="0">
                <a:cs typeface="Tahoma"/>
              </a:rPr>
              <a:t>Yayasan</a:t>
            </a:r>
            <a:r>
              <a:rPr lang="en-ID" sz="1300" spc="15" dirty="0">
                <a:cs typeface="Tahoma"/>
              </a:rPr>
              <a:t> </a:t>
            </a:r>
            <a:r>
              <a:rPr lang="en-ID" sz="1300" spc="15" dirty="0" err="1">
                <a:cs typeface="Tahoma"/>
              </a:rPr>
              <a:t>Buana</a:t>
            </a:r>
            <a:r>
              <a:rPr lang="en-ID" sz="1300" spc="15" dirty="0">
                <a:cs typeface="Tahoma"/>
              </a:rPr>
              <a:t> Kasih Indonesia ( YABUKI ) kami </a:t>
            </a:r>
            <a:r>
              <a:rPr lang="en-ID" sz="1300" spc="-5" dirty="0" err="1">
                <a:cs typeface="Tahoma"/>
              </a:rPr>
              <a:t>sampaikan</a:t>
            </a:r>
            <a:r>
              <a:rPr lang="en-ID" sz="1300" spc="-5" dirty="0">
                <a:cs typeface="Tahoma"/>
              </a:rPr>
              <a:t>.</a:t>
            </a:r>
          </a:p>
          <a:p>
            <a:pPr algn="just"/>
            <a:r>
              <a:rPr lang="en-US" sz="1300" dirty="0"/>
              <a:t> </a:t>
            </a:r>
          </a:p>
          <a:p>
            <a:r>
              <a:rPr lang="en-ID" sz="1300" dirty="0">
                <a:cs typeface="Tahoma"/>
              </a:rPr>
              <a:t>Kami </a:t>
            </a:r>
            <a:r>
              <a:rPr lang="en-ID" sz="1300" spc="-5" dirty="0" err="1">
                <a:cs typeface="Tahoma"/>
              </a:rPr>
              <a:t>mengajak</a:t>
            </a:r>
            <a:r>
              <a:rPr lang="en-ID" sz="1300" spc="-5" dirty="0">
                <a:cs typeface="Tahoma"/>
              </a:rPr>
              <a:t> Bapak/Ibu/</a:t>
            </a:r>
            <a:r>
              <a:rPr lang="en-ID" sz="1300" spc="-5" dirty="0" err="1">
                <a:cs typeface="Tahoma"/>
              </a:rPr>
              <a:t>Sdr</a:t>
            </a:r>
            <a:r>
              <a:rPr lang="en-ID" sz="1300" spc="-5" dirty="0">
                <a:cs typeface="Tahoma"/>
              </a:rPr>
              <a:t>./</a:t>
            </a:r>
            <a:r>
              <a:rPr lang="en-ID" sz="1300" spc="-5" dirty="0" err="1">
                <a:cs typeface="Tahoma"/>
              </a:rPr>
              <a:t>i</a:t>
            </a:r>
            <a:r>
              <a:rPr lang="en-ID" sz="1300" spc="-5" dirty="0">
                <a:cs typeface="Tahoma"/>
              </a:rPr>
              <a:t>. </a:t>
            </a:r>
            <a:r>
              <a:rPr lang="en-ID" sz="1300" dirty="0" err="1">
                <a:cs typeface="Tahoma"/>
              </a:rPr>
              <a:t>untuk</a:t>
            </a:r>
            <a:r>
              <a:rPr lang="en-ID" sz="1300" dirty="0">
                <a:cs typeface="Tahoma"/>
              </a:rPr>
              <a:t> </a:t>
            </a:r>
            <a:r>
              <a:rPr lang="en-ID" sz="1300" spc="5" dirty="0">
                <a:cs typeface="Tahoma"/>
              </a:rPr>
              <a:t> </a:t>
            </a:r>
            <a:r>
              <a:rPr lang="en-ID" sz="1300" spc="-5" dirty="0" err="1">
                <a:cs typeface="Tahoma"/>
              </a:rPr>
              <a:t>mengambil</a:t>
            </a:r>
            <a:r>
              <a:rPr lang="en-ID" sz="1300" spc="-5" dirty="0">
                <a:cs typeface="Tahoma"/>
              </a:rPr>
              <a:t> </a:t>
            </a:r>
            <a:r>
              <a:rPr lang="en-ID" sz="1300" dirty="0" err="1">
                <a:cs typeface="Tahoma"/>
              </a:rPr>
              <a:t>momen</a:t>
            </a:r>
            <a:r>
              <a:rPr lang="en-ID" sz="1300" dirty="0">
                <a:cs typeface="Tahoma"/>
              </a:rPr>
              <a:t> </a:t>
            </a:r>
            <a:r>
              <a:rPr lang="en-ID" sz="1300" dirty="0" err="1">
                <a:cs typeface="Tahoma"/>
              </a:rPr>
              <a:t>hari</a:t>
            </a:r>
            <a:r>
              <a:rPr lang="en-ID" sz="1300" dirty="0">
                <a:cs typeface="Tahoma"/>
              </a:rPr>
              <a:t> </a:t>
            </a:r>
            <a:r>
              <a:rPr lang="en-ID" sz="1300" spc="-5" dirty="0">
                <a:cs typeface="Tahoma"/>
              </a:rPr>
              <a:t>Raya </a:t>
            </a:r>
            <a:r>
              <a:rPr lang="en-ID" sz="1300" spc="-5" dirty="0" err="1">
                <a:cs typeface="Tahoma"/>
              </a:rPr>
              <a:t>Iedul</a:t>
            </a:r>
            <a:r>
              <a:rPr lang="en-ID" sz="1300" spc="-5" dirty="0">
                <a:cs typeface="Tahoma"/>
              </a:rPr>
              <a:t> </a:t>
            </a:r>
            <a:r>
              <a:rPr lang="en-ID" sz="1300" dirty="0" err="1">
                <a:cs typeface="Tahoma"/>
              </a:rPr>
              <a:t>Adha</a:t>
            </a:r>
            <a:r>
              <a:rPr lang="en-ID" sz="1300" dirty="0">
                <a:cs typeface="Tahoma"/>
              </a:rPr>
              <a:t> </a:t>
            </a:r>
            <a:r>
              <a:rPr lang="en-ID" sz="1300" spc="-5" dirty="0" err="1">
                <a:cs typeface="Tahoma"/>
              </a:rPr>
              <a:t>tahun</a:t>
            </a:r>
            <a:r>
              <a:rPr lang="en-ID" sz="1300" spc="-5" dirty="0">
                <a:cs typeface="Tahoma"/>
              </a:rPr>
              <a:t> </a:t>
            </a:r>
            <a:r>
              <a:rPr lang="en-ID" sz="1300" dirty="0">
                <a:cs typeface="Tahoma"/>
              </a:rPr>
              <a:t> </a:t>
            </a:r>
            <a:r>
              <a:rPr lang="en-ID" sz="1300" spc="-5" dirty="0" err="1">
                <a:cs typeface="Tahoma"/>
              </a:rPr>
              <a:t>ini</a:t>
            </a:r>
            <a:r>
              <a:rPr lang="en-ID" sz="1300" spc="-5" dirty="0">
                <a:cs typeface="Tahoma"/>
              </a:rPr>
              <a:t> </a:t>
            </a:r>
            <a:r>
              <a:rPr lang="en-ID" sz="1300" spc="-5" dirty="0" err="1">
                <a:cs typeface="Tahoma"/>
              </a:rPr>
              <a:t>dengan</a:t>
            </a:r>
            <a:r>
              <a:rPr lang="en-ID" sz="1300" dirty="0">
                <a:cs typeface="Tahoma"/>
              </a:rPr>
              <a:t> </a:t>
            </a:r>
            <a:r>
              <a:rPr lang="en-ID" sz="1300" spc="-5" dirty="0" err="1">
                <a:cs typeface="Tahoma"/>
              </a:rPr>
              <a:t>melaksanakan</a:t>
            </a:r>
            <a:r>
              <a:rPr lang="en-ID" sz="1300" spc="15" dirty="0">
                <a:cs typeface="Tahoma"/>
              </a:rPr>
              <a:t> </a:t>
            </a:r>
            <a:r>
              <a:rPr lang="en-ID" sz="1300" spc="-5" dirty="0" err="1">
                <a:cs typeface="Tahoma"/>
              </a:rPr>
              <a:t>Qurban</a:t>
            </a:r>
            <a:r>
              <a:rPr lang="en-ID" sz="1300" spc="5" dirty="0">
                <a:cs typeface="Tahoma"/>
              </a:rPr>
              <a:t> </a:t>
            </a:r>
            <a:r>
              <a:rPr lang="en-ID" sz="1300" spc="-5" dirty="0" err="1">
                <a:cs typeface="Tahoma"/>
              </a:rPr>
              <a:t>bersama</a:t>
            </a:r>
            <a:r>
              <a:rPr lang="en-ID" sz="1300" spc="10" dirty="0">
                <a:cs typeface="Tahoma"/>
              </a:rPr>
              <a:t> </a:t>
            </a:r>
            <a:r>
              <a:rPr lang="en-ID" sz="1300" spc="-5" dirty="0">
                <a:cs typeface="Tahoma"/>
              </a:rPr>
              <a:t>kami.</a:t>
            </a:r>
            <a:endParaRPr lang="en-ID" sz="1300" dirty="0">
              <a:cs typeface="Tahoma"/>
            </a:endParaRPr>
          </a:p>
          <a:p>
            <a:endParaRPr lang="en-US" sz="1300" dirty="0"/>
          </a:p>
          <a:p>
            <a:pPr algn="just" fontAlgn="base"/>
            <a:r>
              <a:rPr lang="en-US" sz="1300" dirty="0"/>
              <a:t>Atas  </a:t>
            </a:r>
            <a:r>
              <a:rPr lang="en-US" sz="1300" dirty="0" err="1"/>
              <a:t>dukungannya</a:t>
            </a:r>
            <a:r>
              <a:rPr lang="en-US" sz="1300" dirty="0"/>
              <a:t> kami </a:t>
            </a:r>
            <a:r>
              <a:rPr lang="en-US" sz="1300" dirty="0" err="1"/>
              <a:t>selaku</a:t>
            </a:r>
            <a:r>
              <a:rPr lang="en-US" sz="1300" dirty="0"/>
              <a:t> </a:t>
            </a:r>
            <a:r>
              <a:rPr lang="en-US" sz="1300" dirty="0" err="1"/>
              <a:t>pengurus</a:t>
            </a:r>
            <a:r>
              <a:rPr lang="en-US" sz="1300" dirty="0"/>
              <a:t> </a:t>
            </a:r>
            <a:r>
              <a:rPr lang="en-US" sz="1300" dirty="0" err="1"/>
              <a:t>menyampaikan</a:t>
            </a:r>
            <a:r>
              <a:rPr lang="en-US" sz="1300" dirty="0"/>
              <a:t> </a:t>
            </a:r>
            <a:r>
              <a:rPr lang="en-US" sz="1300" dirty="0" err="1"/>
              <a:t>terima</a:t>
            </a:r>
            <a:r>
              <a:rPr lang="en-US" sz="1300" dirty="0"/>
              <a:t> </a:t>
            </a:r>
            <a:r>
              <a:rPr lang="en-US" sz="1300" dirty="0" err="1"/>
              <a:t>kasih</a:t>
            </a:r>
            <a:r>
              <a:rPr lang="en-US" sz="1300" dirty="0"/>
              <a:t>. </a:t>
            </a:r>
            <a:r>
              <a:rPr lang="en-US" sz="1300" dirty="0" err="1">
                <a:ea typeface="Microsoft Sans Serif" panose="020B0604020202020204" pitchFamily="34" charset="0"/>
                <a:cs typeface="Microsoft Sans Serif" panose="020B0604020202020204" pitchFamily="34" charset="0"/>
              </a:rPr>
              <a:t>Semoga</a:t>
            </a:r>
            <a:r>
              <a:rPr lang="en-US" sz="1300" dirty="0">
                <a:ea typeface="Microsoft Sans Serif" panose="020B0604020202020204" pitchFamily="34" charset="0"/>
                <a:cs typeface="Microsoft Sans Serif" panose="020B0604020202020204" pitchFamily="34" charset="0"/>
              </a:rPr>
              <a:t> Allah SWT </a:t>
            </a:r>
            <a:r>
              <a:rPr lang="en-US" sz="1300" dirty="0" err="1">
                <a:ea typeface="Microsoft Sans Serif" panose="020B0604020202020204" pitchFamily="34" charset="0"/>
                <a:cs typeface="Microsoft Sans Serif" panose="020B0604020202020204" pitchFamily="34" charset="0"/>
              </a:rPr>
              <a:t>melimpahkan</a:t>
            </a:r>
            <a:r>
              <a:rPr lang="en-US" sz="1300" dirty="0">
                <a:ea typeface="Microsoft Sans Serif" panose="020B0604020202020204" pitchFamily="34" charset="0"/>
                <a:cs typeface="Microsoft Sans Serif" panose="020B0604020202020204" pitchFamily="34" charset="0"/>
              </a:rPr>
              <a:t> Bapak/Ibu/</a:t>
            </a:r>
            <a:r>
              <a:rPr lang="en-US" sz="1300" dirty="0" err="1">
                <a:ea typeface="Microsoft Sans Serif" panose="020B0604020202020204" pitchFamily="34" charset="0"/>
                <a:cs typeface="Microsoft Sans Serif" panose="020B0604020202020204" pitchFamily="34" charset="0"/>
              </a:rPr>
              <a:t>Sdr</a:t>
            </a:r>
            <a:r>
              <a:rPr lang="en-US" sz="1300" dirty="0">
                <a:ea typeface="Microsoft Sans Serif" panose="020B0604020202020204" pitchFamily="34" charset="0"/>
                <a:cs typeface="Microsoft Sans Serif" panose="020B0604020202020204" pitchFamily="34" charset="0"/>
              </a:rPr>
              <a:t>./</a:t>
            </a:r>
            <a:r>
              <a:rPr lang="en-US" sz="1300" dirty="0" err="1">
                <a:ea typeface="Microsoft Sans Serif" panose="020B0604020202020204" pitchFamily="34" charset="0"/>
                <a:cs typeface="Microsoft Sans Serif" panose="020B0604020202020204" pitchFamily="34" charset="0"/>
              </a:rPr>
              <a:t>i</a:t>
            </a:r>
            <a:r>
              <a:rPr lang="en-US" sz="1300" dirty="0">
                <a:ea typeface="Microsoft Sans Serif" panose="020B0604020202020204" pitchFamily="34" charset="0"/>
                <a:cs typeface="Microsoft Sans Serif" panose="020B0604020202020204" pitchFamily="34" charset="0"/>
              </a:rPr>
              <a:t>. </a:t>
            </a:r>
            <a:r>
              <a:rPr lang="en-US" sz="1300" dirty="0" err="1">
                <a:ea typeface="Microsoft Sans Serif" panose="020B0604020202020204" pitchFamily="34" charset="0"/>
                <a:cs typeface="Microsoft Sans Serif" panose="020B0604020202020204" pitchFamily="34" charset="0"/>
              </a:rPr>
              <a:t>dengan</a:t>
            </a:r>
            <a:r>
              <a:rPr lang="en-US" sz="1300" dirty="0">
                <a:ea typeface="Microsoft Sans Serif" panose="020B0604020202020204" pitchFamily="34" charset="0"/>
                <a:cs typeface="Microsoft Sans Serif" panose="020B0604020202020204" pitchFamily="34" charset="0"/>
              </a:rPr>
              <a:t> </a:t>
            </a:r>
            <a:r>
              <a:rPr lang="en-US" sz="1300" dirty="0" err="1">
                <a:ea typeface="Microsoft Sans Serif" panose="020B0604020202020204" pitchFamily="34" charset="0"/>
                <a:cs typeface="Microsoft Sans Serif" panose="020B0604020202020204" pitchFamily="34" charset="0"/>
              </a:rPr>
              <a:t>kebaikan</a:t>
            </a:r>
            <a:r>
              <a:rPr lang="en-US" sz="1300" dirty="0">
                <a:ea typeface="Microsoft Sans Serif" panose="020B0604020202020204" pitchFamily="34" charset="0"/>
                <a:cs typeface="Microsoft Sans Serif" panose="020B0604020202020204" pitchFamily="34" charset="0"/>
              </a:rPr>
              <a:t> yang </a:t>
            </a:r>
            <a:r>
              <a:rPr lang="en-US" sz="1300" dirty="0" err="1">
                <a:ea typeface="Microsoft Sans Serif" panose="020B0604020202020204" pitchFamily="34" charset="0"/>
                <a:cs typeface="Microsoft Sans Serif" panose="020B0604020202020204" pitchFamily="34" charset="0"/>
              </a:rPr>
              <a:t>berlebih</a:t>
            </a:r>
            <a:r>
              <a:rPr lang="en-US" sz="1300" dirty="0">
                <a:ea typeface="Microsoft Sans Serif" panose="020B0604020202020204" pitchFamily="34" charset="0"/>
                <a:cs typeface="Microsoft Sans Serif" panose="020B0604020202020204" pitchFamily="34" charset="0"/>
              </a:rPr>
              <a:t>.   </a:t>
            </a:r>
            <a:r>
              <a:rPr lang="en-US" sz="1300" dirty="0" err="1">
                <a:ea typeface="Microsoft Sans Serif" panose="020B0604020202020204" pitchFamily="34" charset="0"/>
                <a:cs typeface="Microsoft Sans Serif" panose="020B0604020202020204" pitchFamily="34" charset="0"/>
              </a:rPr>
              <a:t>Aamiin</a:t>
            </a:r>
            <a:r>
              <a:rPr lang="en-US" sz="1300" dirty="0">
                <a:ea typeface="Microsoft Sans Serif" panose="020B0604020202020204" pitchFamily="34" charset="0"/>
                <a:cs typeface="Microsoft Sans Serif" panose="020B0604020202020204" pitchFamily="34" charset="0"/>
              </a:rPr>
              <a:t>.</a:t>
            </a:r>
            <a:endParaRPr lang="en-ID" sz="1300" dirty="0"/>
          </a:p>
          <a:p>
            <a:endParaRPr lang="en-ID" sz="1300" dirty="0"/>
          </a:p>
          <a:p>
            <a:pPr lvl="1"/>
            <a:endParaRPr lang="en-US" sz="1300" dirty="0"/>
          </a:p>
          <a:p>
            <a:pPr marL="3175" algn="ctr">
              <a:spcBef>
                <a:spcPts val="100"/>
              </a:spcBef>
            </a:pPr>
            <a:r>
              <a:rPr lang="fi-FI" sz="1600" dirty="0">
                <a:cs typeface="Tahoma"/>
              </a:rPr>
              <a:t>Bekasi,</a:t>
            </a:r>
            <a:r>
              <a:rPr lang="fi-FI" sz="1600" spc="-35" dirty="0">
                <a:cs typeface="Tahoma"/>
              </a:rPr>
              <a:t> 1 Juni</a:t>
            </a:r>
            <a:r>
              <a:rPr lang="fi-FI" sz="1600" spc="-20" dirty="0">
                <a:cs typeface="Tahoma"/>
              </a:rPr>
              <a:t> </a:t>
            </a:r>
            <a:r>
              <a:rPr lang="fi-FI" sz="1600" dirty="0">
                <a:cs typeface="Tahoma"/>
              </a:rPr>
              <a:t>2021</a:t>
            </a:r>
          </a:p>
          <a:p>
            <a:pPr algn="ctr">
              <a:spcBef>
                <a:spcPts val="20"/>
              </a:spcBef>
            </a:pPr>
            <a:r>
              <a:rPr lang="fi-FI" sz="1600" spc="-5" dirty="0">
                <a:cs typeface="Tahoma"/>
              </a:rPr>
              <a:t>Pengurus</a:t>
            </a:r>
            <a:r>
              <a:rPr lang="fi-FI" sz="1600" spc="-15" dirty="0">
                <a:cs typeface="Tahoma"/>
              </a:rPr>
              <a:t> </a:t>
            </a:r>
            <a:r>
              <a:rPr lang="fi-FI" sz="1600" spc="-5" dirty="0">
                <a:cs typeface="Tahoma"/>
              </a:rPr>
              <a:t>Yayasan Buana Kasih Indonesia</a:t>
            </a:r>
            <a:endParaRPr lang="en-US" sz="1600" dirty="0"/>
          </a:p>
          <a:p>
            <a:pPr lvl="1" algn="ctr"/>
            <a:endParaRPr lang="en-US" sz="1300" dirty="0"/>
          </a:p>
          <a:p>
            <a:pPr lvl="1" algn="ctr"/>
            <a:endParaRPr lang="en-US" sz="1300" dirty="0"/>
          </a:p>
          <a:p>
            <a:pPr lvl="1" algn="ctr"/>
            <a:endParaRPr lang="en-US" sz="1300" dirty="0"/>
          </a:p>
        </p:txBody>
      </p:sp>
      <p:sp>
        <p:nvSpPr>
          <p:cNvPr id="10" name="TextBox 9"/>
          <p:cNvSpPr txBox="1"/>
          <p:nvPr/>
        </p:nvSpPr>
        <p:spPr>
          <a:xfrm>
            <a:off x="4005064" y="6595339"/>
            <a:ext cx="1944216" cy="492443"/>
          </a:xfrm>
          <a:prstGeom prst="rect">
            <a:avLst/>
          </a:prstGeom>
          <a:noFill/>
        </p:spPr>
        <p:txBody>
          <a:bodyPr wrap="square" rtlCol="0">
            <a:spAutoFit/>
          </a:bodyPr>
          <a:lstStyle/>
          <a:p>
            <a:pPr algn="ctr"/>
            <a:endParaRPr lang="en-US" sz="1300" dirty="0"/>
          </a:p>
          <a:p>
            <a:pPr algn="ctr"/>
            <a:endParaRPr lang="en-US" sz="1300" dirty="0"/>
          </a:p>
        </p:txBody>
      </p:sp>
      <p:sp>
        <p:nvSpPr>
          <p:cNvPr id="16" name="TextBox 15">
            <a:extLst>
              <a:ext uri="{FF2B5EF4-FFF2-40B4-BE49-F238E27FC236}">
                <a16:creationId xmlns:a16="http://schemas.microsoft.com/office/drawing/2014/main" id="{EF12C6B9-9192-4EAB-B0A0-E41D16E6D940}"/>
              </a:ext>
            </a:extLst>
          </p:cNvPr>
          <p:cNvSpPr txBox="1"/>
          <p:nvPr/>
        </p:nvSpPr>
        <p:spPr>
          <a:xfrm>
            <a:off x="2852937" y="6059344"/>
            <a:ext cx="1152127" cy="492443"/>
          </a:xfrm>
          <a:prstGeom prst="rect">
            <a:avLst/>
          </a:prstGeom>
          <a:noFill/>
        </p:spPr>
        <p:txBody>
          <a:bodyPr wrap="square" rtlCol="0">
            <a:spAutoFit/>
          </a:bodyPr>
          <a:lstStyle/>
          <a:p>
            <a:pPr algn="ctr"/>
            <a:r>
              <a:rPr lang="en-US" sz="1300" dirty="0"/>
              <a:t>( </a:t>
            </a:r>
            <a:r>
              <a:rPr lang="en-US" sz="1300" dirty="0" err="1"/>
              <a:t>Turisman</a:t>
            </a:r>
            <a:r>
              <a:rPr lang="en-US" sz="1300" dirty="0"/>
              <a:t> )</a:t>
            </a:r>
          </a:p>
          <a:p>
            <a:pPr algn="ctr"/>
            <a:r>
              <a:rPr lang="en-US" sz="1300" dirty="0" err="1"/>
              <a:t>Ketua</a:t>
            </a:r>
            <a:r>
              <a:rPr lang="en-US" sz="1300" dirty="0"/>
              <a:t>  </a:t>
            </a:r>
          </a:p>
        </p:txBody>
      </p:sp>
      <p:pic>
        <p:nvPicPr>
          <p:cNvPr id="11" name="Picture 10">
            <a:extLst>
              <a:ext uri="{FF2B5EF4-FFF2-40B4-BE49-F238E27FC236}">
                <a16:creationId xmlns:a16="http://schemas.microsoft.com/office/drawing/2014/main" id="{8F23451B-54CF-4668-AF05-B7D5E4ABF9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7233" y="1001562"/>
            <a:ext cx="741259" cy="741259"/>
          </a:xfrm>
          <a:prstGeom prst="rect">
            <a:avLst/>
          </a:prstGeom>
        </p:spPr>
      </p:pic>
      <p:grpSp>
        <p:nvGrpSpPr>
          <p:cNvPr id="12" name="object 4">
            <a:extLst>
              <a:ext uri="{FF2B5EF4-FFF2-40B4-BE49-F238E27FC236}">
                <a16:creationId xmlns:a16="http://schemas.microsoft.com/office/drawing/2014/main" id="{3586FDAD-FFAD-4A9F-8709-A864C439BFDD}"/>
              </a:ext>
            </a:extLst>
          </p:cNvPr>
          <p:cNvGrpSpPr/>
          <p:nvPr/>
        </p:nvGrpSpPr>
        <p:grpSpPr>
          <a:xfrm>
            <a:off x="-27384" y="9556638"/>
            <a:ext cx="6885383" cy="375074"/>
            <a:chOff x="0" y="6776719"/>
            <a:chExt cx="7564119" cy="4023361"/>
          </a:xfrm>
        </p:grpSpPr>
        <p:pic>
          <p:nvPicPr>
            <p:cNvPr id="13" name="object 5">
              <a:extLst>
                <a:ext uri="{FF2B5EF4-FFF2-40B4-BE49-F238E27FC236}">
                  <a16:creationId xmlns:a16="http://schemas.microsoft.com/office/drawing/2014/main" id="{81C9A351-FE57-43B2-87A2-C82A88141AE1}"/>
                </a:ext>
              </a:extLst>
            </p:cNvPr>
            <p:cNvPicPr/>
            <p:nvPr/>
          </p:nvPicPr>
          <p:blipFill>
            <a:blip r:embed="rId3" cstate="print"/>
            <a:stretch>
              <a:fillRect/>
            </a:stretch>
          </p:blipFill>
          <p:spPr>
            <a:xfrm>
              <a:off x="0" y="6776719"/>
              <a:ext cx="7564119" cy="3434079"/>
            </a:xfrm>
            <a:prstGeom prst="rect">
              <a:avLst/>
            </a:prstGeom>
          </p:spPr>
        </p:pic>
        <p:sp>
          <p:nvSpPr>
            <p:cNvPr id="14" name="object 6">
              <a:extLst>
                <a:ext uri="{FF2B5EF4-FFF2-40B4-BE49-F238E27FC236}">
                  <a16:creationId xmlns:a16="http://schemas.microsoft.com/office/drawing/2014/main" id="{5A4162E1-BBD4-438F-8B25-AC3B88105AF8}"/>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25" name="object 22">
            <a:extLst>
              <a:ext uri="{FF2B5EF4-FFF2-40B4-BE49-F238E27FC236}">
                <a16:creationId xmlns:a16="http://schemas.microsoft.com/office/drawing/2014/main" id="{085B9F2A-15FE-4663-BD99-59D4257F66BD}"/>
              </a:ext>
            </a:extLst>
          </p:cNvPr>
          <p:cNvPicPr/>
          <p:nvPr/>
        </p:nvPicPr>
        <p:blipFill>
          <a:blip r:embed="rId4" cstate="print"/>
          <a:stretch>
            <a:fillRect/>
          </a:stretch>
        </p:blipFill>
        <p:spPr>
          <a:xfrm>
            <a:off x="4827614" y="9330156"/>
            <a:ext cx="988680" cy="552106"/>
          </a:xfrm>
          <a:prstGeom prst="rect">
            <a:avLst/>
          </a:prstGeom>
        </p:spPr>
      </p:pic>
      <p:pic>
        <p:nvPicPr>
          <p:cNvPr id="26" name="object 21">
            <a:extLst>
              <a:ext uri="{FF2B5EF4-FFF2-40B4-BE49-F238E27FC236}">
                <a16:creationId xmlns:a16="http://schemas.microsoft.com/office/drawing/2014/main" id="{FB5D40E0-3E17-4F2D-BD99-E6FE6DAE6ECA}"/>
              </a:ext>
            </a:extLst>
          </p:cNvPr>
          <p:cNvPicPr/>
          <p:nvPr/>
        </p:nvPicPr>
        <p:blipFill>
          <a:blip r:embed="rId5" cstate="print"/>
          <a:stretch>
            <a:fillRect/>
          </a:stretch>
        </p:blipFill>
        <p:spPr>
          <a:xfrm flipH="1">
            <a:off x="5108291" y="9030438"/>
            <a:ext cx="1512166" cy="792088"/>
          </a:xfrm>
          <a:prstGeom prst="rect">
            <a:avLst/>
          </a:prstGeom>
        </p:spPr>
      </p:pic>
    </p:spTree>
    <p:extLst>
      <p:ext uri="{BB962C8B-B14F-4D97-AF65-F5344CB8AC3E}">
        <p14:creationId xmlns:p14="http://schemas.microsoft.com/office/powerpoint/2010/main" val="364401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B109A38-5DF1-4196-9286-3B5BDEADDFA0}"/>
              </a:ext>
            </a:extLst>
          </p:cNvPr>
          <p:cNvSpPr>
            <a:spLocks noChangeArrowheads="1"/>
          </p:cNvSpPr>
          <p:nvPr/>
        </p:nvSpPr>
        <p:spPr bwMode="auto">
          <a:xfrm>
            <a:off x="651553" y="3811015"/>
            <a:ext cx="63207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10" name="Table 9">
            <a:extLst>
              <a:ext uri="{FF2B5EF4-FFF2-40B4-BE49-F238E27FC236}">
                <a16:creationId xmlns:a16="http://schemas.microsoft.com/office/drawing/2014/main" id="{C6F05CBB-E313-496A-A26E-1BED867239CC}"/>
              </a:ext>
            </a:extLst>
          </p:cNvPr>
          <p:cNvGraphicFramePr>
            <a:graphicFrameLocks noGrp="1"/>
          </p:cNvGraphicFramePr>
          <p:nvPr>
            <p:extLst>
              <p:ext uri="{D42A27DB-BD31-4B8C-83A1-F6EECF244321}">
                <p14:modId xmlns:p14="http://schemas.microsoft.com/office/powerpoint/2010/main" val="1907322415"/>
              </p:ext>
            </p:extLst>
          </p:nvPr>
        </p:nvGraphicFramePr>
        <p:xfrm>
          <a:off x="674088" y="1799262"/>
          <a:ext cx="5798260" cy="7056776"/>
        </p:xfrm>
        <a:graphic>
          <a:graphicData uri="http://schemas.openxmlformats.org/drawingml/2006/table">
            <a:tbl>
              <a:tblPr>
                <a:tableStyleId>{5C22544A-7EE6-4342-B048-85BDC9FD1C3A}</a:tableStyleId>
              </a:tblPr>
              <a:tblGrid>
                <a:gridCol w="266485">
                  <a:extLst>
                    <a:ext uri="{9D8B030D-6E8A-4147-A177-3AD203B41FA5}">
                      <a16:colId xmlns:a16="http://schemas.microsoft.com/office/drawing/2014/main" val="1009356220"/>
                    </a:ext>
                  </a:extLst>
                </a:gridCol>
                <a:gridCol w="1545620">
                  <a:extLst>
                    <a:ext uri="{9D8B030D-6E8A-4147-A177-3AD203B41FA5}">
                      <a16:colId xmlns:a16="http://schemas.microsoft.com/office/drawing/2014/main" val="3192430190"/>
                    </a:ext>
                  </a:extLst>
                </a:gridCol>
                <a:gridCol w="1069635">
                  <a:extLst>
                    <a:ext uri="{9D8B030D-6E8A-4147-A177-3AD203B41FA5}">
                      <a16:colId xmlns:a16="http://schemas.microsoft.com/office/drawing/2014/main" val="372767201"/>
                    </a:ext>
                  </a:extLst>
                </a:gridCol>
                <a:gridCol w="449618">
                  <a:extLst>
                    <a:ext uri="{9D8B030D-6E8A-4147-A177-3AD203B41FA5}">
                      <a16:colId xmlns:a16="http://schemas.microsoft.com/office/drawing/2014/main" val="4258992283"/>
                    </a:ext>
                  </a:extLst>
                </a:gridCol>
                <a:gridCol w="1895859">
                  <a:extLst>
                    <a:ext uri="{9D8B030D-6E8A-4147-A177-3AD203B41FA5}">
                      <a16:colId xmlns:a16="http://schemas.microsoft.com/office/drawing/2014/main" val="4055582063"/>
                    </a:ext>
                  </a:extLst>
                </a:gridCol>
                <a:gridCol w="571043">
                  <a:extLst>
                    <a:ext uri="{9D8B030D-6E8A-4147-A177-3AD203B41FA5}">
                      <a16:colId xmlns:a16="http://schemas.microsoft.com/office/drawing/2014/main" val="4284139835"/>
                    </a:ext>
                  </a:extLst>
                </a:gridCol>
              </a:tblGrid>
              <a:tr h="224558">
                <a:tc gridSpan="6">
                  <a:txBody>
                    <a:bodyPr/>
                    <a:lstStyle/>
                    <a:p>
                      <a:pPr algn="ctr" fontAlgn="b"/>
                      <a:r>
                        <a:rPr lang="en-ID" sz="1400" b="1" u="none" strike="noStrike" dirty="0">
                          <a:effectLst/>
                        </a:rPr>
                        <a:t>DAFTAR NAMA WARGA BINAAN LKS KOTA BEKASI TAHUN 2021</a:t>
                      </a:r>
                      <a:endParaRPr lang="en-ID" sz="1400" b="1" i="0" u="none" strike="noStrike" dirty="0">
                        <a:solidFill>
                          <a:srgbClr val="000000"/>
                        </a:solidFill>
                        <a:effectLst/>
                        <a:latin typeface="Times New Roman" panose="02020603050405020304" pitchFamily="18" charset="0"/>
                      </a:endParaRPr>
                    </a:p>
                  </a:txBody>
                  <a:tcPr marL="5386" marR="5386" marT="5386"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108249209"/>
                  </a:ext>
                </a:extLst>
              </a:tr>
              <a:tr h="224558">
                <a:tc gridSpan="6">
                  <a:txBody>
                    <a:bodyPr/>
                    <a:lstStyle/>
                    <a:p>
                      <a:pPr algn="ctr" fontAlgn="b"/>
                      <a:r>
                        <a:rPr lang="en-ID" sz="1400" b="1" u="none" strike="noStrike" dirty="0">
                          <a:effectLst/>
                        </a:rPr>
                        <a:t>YAYASAN BUANA KASIH INDONESIA</a:t>
                      </a:r>
                      <a:endParaRPr lang="en-ID" sz="1400" b="1" i="0" u="none" strike="noStrike" dirty="0">
                        <a:solidFill>
                          <a:srgbClr val="000000"/>
                        </a:solidFill>
                        <a:effectLst/>
                        <a:latin typeface="Times New Roman" panose="02020603050405020304" pitchFamily="18" charset="0"/>
                      </a:endParaRPr>
                    </a:p>
                  </a:txBody>
                  <a:tcPr marL="5386" marR="5386" marT="5386"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089400141"/>
                  </a:ext>
                </a:extLst>
              </a:tr>
              <a:tr h="207045">
                <a:tc gridSpan="6">
                  <a:txBody>
                    <a:bodyPr/>
                    <a:lstStyle/>
                    <a:p>
                      <a:pPr algn="ctr" fontAlgn="b"/>
                      <a:endParaRPr lang="en-ID" sz="1000" b="1" i="0" u="none" strike="noStrike" dirty="0">
                        <a:solidFill>
                          <a:srgbClr val="000000"/>
                        </a:solidFill>
                        <a:effectLst/>
                        <a:latin typeface="Times New Roman" panose="02020603050405020304" pitchFamily="18" charset="0"/>
                      </a:endParaRPr>
                    </a:p>
                  </a:txBody>
                  <a:tcPr marL="5386" marR="5386" marT="5386"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662908354"/>
                  </a:ext>
                </a:extLst>
              </a:tr>
              <a:tr h="333943">
                <a:tc>
                  <a:txBody>
                    <a:bodyPr/>
                    <a:lstStyle/>
                    <a:p>
                      <a:pPr algn="ctr" fontAlgn="ctr"/>
                      <a:r>
                        <a:rPr lang="en-ID" sz="900" b="1" u="none" strike="noStrike" dirty="0">
                          <a:effectLst/>
                        </a:rPr>
                        <a:t>No</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pt-BR" sz="900" b="1" u="none" strike="noStrike" dirty="0">
                          <a:effectLst/>
                        </a:rPr>
                        <a:t>N a m a  W a r g a</a:t>
                      </a:r>
                      <a:endParaRPr lang="pt-BR"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en-ID" sz="900" b="1" u="none" strike="noStrike" dirty="0" err="1">
                          <a:effectLst/>
                        </a:rPr>
                        <a:t>Tempat,tgl</a:t>
                      </a:r>
                      <a:r>
                        <a:rPr lang="en-ID" sz="900" b="1" u="none" strike="noStrike" dirty="0">
                          <a:effectLst/>
                        </a:rPr>
                        <a:t> </a:t>
                      </a:r>
                      <a:r>
                        <a:rPr lang="en-ID" sz="900" b="1" u="none" strike="noStrike" dirty="0" err="1">
                          <a:effectLst/>
                        </a:rPr>
                        <a:t>lahir</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ctr" fontAlgn="ctr"/>
                      <a:r>
                        <a:rPr lang="en-ID" sz="900" b="1" u="none" strike="noStrike" dirty="0" err="1">
                          <a:effectLst/>
                        </a:rPr>
                        <a:t>Pendk</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en-ID" sz="900" b="1" u="none" strike="noStrike" dirty="0">
                          <a:effectLst/>
                        </a:rPr>
                        <a:t>Alamat </a:t>
                      </a:r>
                      <a:r>
                        <a:rPr lang="en-ID" sz="900" b="1" u="none" strike="noStrike" dirty="0" err="1">
                          <a:effectLst/>
                        </a:rPr>
                        <a:t>Tinggal</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en-ID" sz="800" b="1" u="none" strike="noStrike" dirty="0" err="1">
                          <a:effectLst/>
                        </a:rPr>
                        <a:t>Keterangan</a:t>
                      </a:r>
                      <a:endParaRPr lang="en-ID" sz="800" b="1" i="0" u="none" strike="noStrike" dirty="0">
                        <a:solidFill>
                          <a:srgbClr val="000000"/>
                        </a:solidFill>
                        <a:effectLst/>
                        <a:latin typeface="Times New Roman" panose="02020603050405020304" pitchFamily="18" charset="0"/>
                      </a:endParaRPr>
                    </a:p>
                  </a:txBody>
                  <a:tcPr marL="5386" marR="5386" marT="5386" marB="0" anchor="ctr"/>
                </a:tc>
                <a:extLst>
                  <a:ext uri="{0D108BD9-81ED-4DB2-BD59-A6C34878D82A}">
                    <a16:rowId xmlns:a16="http://schemas.microsoft.com/office/drawing/2014/main" val="2667771523"/>
                  </a:ext>
                </a:extLst>
              </a:tr>
              <a:tr h="200366">
                <a:tc>
                  <a:txBody>
                    <a:bodyPr/>
                    <a:lstStyle/>
                    <a:p>
                      <a:pPr algn="l" fontAlgn="t"/>
                      <a:r>
                        <a:rPr lang="en-ID" sz="900" b="1" u="none" strike="noStrike">
                          <a:effectLst/>
                        </a:rPr>
                        <a:t>1</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Syafira</a:t>
                      </a:r>
                      <a:r>
                        <a:rPr lang="en-ID" sz="900" b="1" u="none" strike="noStrike" dirty="0">
                          <a:effectLst/>
                        </a:rPr>
                        <a:t> </a:t>
                      </a:r>
                      <a:r>
                        <a:rPr lang="en-ID" sz="900" b="1" u="none" strike="noStrike" dirty="0" err="1">
                          <a:effectLst/>
                        </a:rPr>
                        <a:t>Fauziah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Bekasi,26/1/2010</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621952753"/>
                  </a:ext>
                </a:extLst>
              </a:tr>
              <a:tr h="200366">
                <a:tc>
                  <a:txBody>
                    <a:bodyPr/>
                    <a:lstStyle/>
                    <a:p>
                      <a:pPr algn="l" fontAlgn="t"/>
                      <a:r>
                        <a:rPr lang="en-ID" sz="900" b="1" u="none" strike="noStrike">
                          <a:effectLst/>
                        </a:rPr>
                        <a:t>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Naila</a:t>
                      </a:r>
                      <a:r>
                        <a:rPr lang="en-ID" sz="900" b="1" u="none" strike="noStrike" dirty="0">
                          <a:effectLst/>
                        </a:rPr>
                        <a:t> </a:t>
                      </a:r>
                      <a:r>
                        <a:rPr lang="en-ID" sz="900" b="1" u="none" strike="noStrike" dirty="0" err="1">
                          <a:effectLst/>
                        </a:rPr>
                        <a:t>Tulrahmah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Bekasi,24/11/2010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016019853"/>
                  </a:ext>
                </a:extLst>
              </a:tr>
              <a:tr h="200366">
                <a:tc>
                  <a:txBody>
                    <a:bodyPr/>
                    <a:lstStyle/>
                    <a:p>
                      <a:pPr algn="l" fontAlgn="t"/>
                      <a:r>
                        <a:rPr lang="en-ID" sz="900" b="1" u="none" strike="noStrike">
                          <a:effectLst/>
                        </a:rPr>
                        <a:t>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Rizki</a:t>
                      </a:r>
                      <a:r>
                        <a:rPr lang="en-ID" sz="900" b="1" u="none" strike="noStrike" dirty="0">
                          <a:effectLst/>
                        </a:rPr>
                        <a:t> </a:t>
                      </a:r>
                      <a:r>
                        <a:rPr lang="en-ID" sz="900" b="1" u="none" strike="noStrike" dirty="0" err="1">
                          <a:effectLst/>
                        </a:rPr>
                        <a:t>Legawa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Bekasi,19/7/2005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SMP</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373850703"/>
                  </a:ext>
                </a:extLst>
              </a:tr>
              <a:tr h="200366">
                <a:tc>
                  <a:txBody>
                    <a:bodyPr/>
                    <a:lstStyle/>
                    <a:p>
                      <a:pPr algn="l" fontAlgn="t"/>
                      <a:r>
                        <a:rPr lang="en-ID" sz="900" b="1" u="none" strike="noStrike">
                          <a:effectLst/>
                        </a:rPr>
                        <a:t>4</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Zarkasih</a:t>
                      </a:r>
                      <a:r>
                        <a:rPr lang="en-ID" sz="900" b="1" u="none" strike="noStrike" dirty="0">
                          <a:effectLst/>
                        </a:rPr>
                        <a:t> </a:t>
                      </a:r>
                      <a:r>
                        <a:rPr lang="en-ID" sz="900" b="1" u="none" strike="noStrike" dirty="0" err="1">
                          <a:effectLst/>
                        </a:rPr>
                        <a:t>Ikhsan</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Jakarta,13/1/2010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437908992"/>
                  </a:ext>
                </a:extLst>
              </a:tr>
              <a:tr h="200366">
                <a:tc>
                  <a:txBody>
                    <a:bodyPr/>
                    <a:lstStyle/>
                    <a:p>
                      <a:pPr algn="l" fontAlgn="t"/>
                      <a:r>
                        <a:rPr lang="en-ID" sz="900" b="1" u="none" strike="noStrike">
                          <a:effectLst/>
                        </a:rPr>
                        <a:t>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Azzahra</a:t>
                      </a:r>
                      <a:r>
                        <a:rPr lang="en-ID" sz="900" b="1" u="none" strike="noStrike" dirty="0">
                          <a:effectLst/>
                        </a:rPr>
                        <a:t> </a:t>
                      </a:r>
                      <a:r>
                        <a:rPr lang="en-ID" sz="900" b="1" u="none" strike="noStrike" dirty="0" err="1">
                          <a:effectLst/>
                        </a:rPr>
                        <a:t>Fadhilah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Bekasi,27/6/2005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SMP</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38851409"/>
                  </a:ext>
                </a:extLst>
              </a:tr>
              <a:tr h="200366">
                <a:tc>
                  <a:txBody>
                    <a:bodyPr/>
                    <a:lstStyle/>
                    <a:p>
                      <a:pPr algn="l" fontAlgn="t"/>
                      <a:r>
                        <a:rPr lang="en-ID" sz="900" b="1" u="none" strike="noStrike">
                          <a:effectLst/>
                        </a:rPr>
                        <a:t>6</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Nopal Firdaus</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Bekasi,21/4/2013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TK B</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176989148"/>
                  </a:ext>
                </a:extLst>
              </a:tr>
              <a:tr h="200366">
                <a:tc>
                  <a:txBody>
                    <a:bodyPr/>
                    <a:lstStyle/>
                    <a:p>
                      <a:pPr algn="l" fontAlgn="t"/>
                      <a:r>
                        <a:rPr lang="en-ID" sz="900" b="1" u="none" strike="noStrike">
                          <a:effectLst/>
                        </a:rPr>
                        <a:t>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Alfiani</a:t>
                      </a:r>
                      <a:r>
                        <a:rPr lang="en-ID" sz="900" b="1" u="none" strike="noStrike" dirty="0">
                          <a:effectLst/>
                        </a:rPr>
                        <a:t> </a:t>
                      </a:r>
                      <a:r>
                        <a:rPr lang="en-ID" sz="900" b="1" u="none" strike="noStrike" dirty="0" err="1">
                          <a:effectLst/>
                        </a:rPr>
                        <a:t>Salsabila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Bekasi,9/8/2005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242162720"/>
                  </a:ext>
                </a:extLst>
              </a:tr>
              <a:tr h="200366">
                <a:tc>
                  <a:txBody>
                    <a:bodyPr/>
                    <a:lstStyle/>
                    <a:p>
                      <a:pPr algn="l" fontAlgn="t"/>
                      <a:r>
                        <a:rPr lang="en-ID" sz="900" b="1" u="none" strike="noStrike">
                          <a:effectLst/>
                        </a:rPr>
                        <a:t>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 </a:t>
                      </a:r>
                      <a:r>
                        <a:rPr lang="en-ID" sz="900" b="1" u="none" strike="noStrike" dirty="0" err="1">
                          <a:effectLst/>
                        </a:rPr>
                        <a:t>Zam</a:t>
                      </a:r>
                      <a:r>
                        <a:rPr lang="en-ID" sz="900" b="1" u="none" strike="noStrike" dirty="0">
                          <a:effectLst/>
                        </a:rPr>
                        <a:t> - </a:t>
                      </a:r>
                      <a:r>
                        <a:rPr lang="en-ID" sz="900" b="1" u="none" strike="noStrike" dirty="0" err="1">
                          <a:effectLst/>
                        </a:rPr>
                        <a:t>Zam</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Bekasi,22/10/2010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758213084"/>
                  </a:ext>
                </a:extLst>
              </a:tr>
              <a:tr h="200366">
                <a:tc>
                  <a:txBody>
                    <a:bodyPr/>
                    <a:lstStyle/>
                    <a:p>
                      <a:pPr algn="l" fontAlgn="t"/>
                      <a:r>
                        <a:rPr lang="en-ID" sz="900" b="1" u="none" strike="noStrike">
                          <a:effectLst/>
                        </a:rPr>
                        <a:t>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Firmansyah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Bekasi,19/5/2005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251149206"/>
                  </a:ext>
                </a:extLst>
              </a:tr>
              <a:tr h="200366">
                <a:tc>
                  <a:txBody>
                    <a:bodyPr/>
                    <a:lstStyle/>
                    <a:p>
                      <a:pPr algn="l" fontAlgn="t"/>
                      <a:r>
                        <a:rPr lang="en-ID" sz="900" b="1" u="none" strike="noStrike">
                          <a:effectLst/>
                        </a:rPr>
                        <a:t>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Rasya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Bekasi,8 /3/2007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657851614"/>
                  </a:ext>
                </a:extLst>
              </a:tr>
              <a:tr h="200366">
                <a:tc>
                  <a:txBody>
                    <a:bodyPr/>
                    <a:lstStyle/>
                    <a:p>
                      <a:pPr algn="l" fontAlgn="t"/>
                      <a:r>
                        <a:rPr lang="en-ID" sz="900" b="1" u="none" strike="noStrike">
                          <a:effectLst/>
                        </a:rPr>
                        <a:t>11</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Azhra</a:t>
                      </a:r>
                      <a:r>
                        <a:rPr lang="en-ID" sz="900" b="1" u="none" strike="noStrike" dirty="0">
                          <a:effectLst/>
                        </a:rPr>
                        <a:t> Nur </a:t>
                      </a:r>
                      <a:r>
                        <a:rPr lang="en-ID" sz="900" b="1" u="none" strike="noStrike" dirty="0" err="1">
                          <a:effectLst/>
                        </a:rPr>
                        <a:t>Rahmi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Bekasi,23/2/2012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003 RW 004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67474220"/>
                  </a:ext>
                </a:extLst>
              </a:tr>
              <a:tr h="200366">
                <a:tc>
                  <a:txBody>
                    <a:bodyPr/>
                    <a:lstStyle/>
                    <a:p>
                      <a:pPr algn="l" fontAlgn="t"/>
                      <a:r>
                        <a:rPr lang="en-ID" sz="900" b="1" u="none" strike="noStrike">
                          <a:effectLst/>
                        </a:rPr>
                        <a:t>12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Afaf</a:t>
                      </a:r>
                      <a:r>
                        <a:rPr lang="en-ID" sz="900" b="1" u="none" strike="noStrike" dirty="0">
                          <a:effectLst/>
                        </a:rPr>
                        <a:t> </a:t>
                      </a:r>
                      <a:r>
                        <a:rPr lang="en-ID" sz="900" b="1" u="none" strike="noStrike" dirty="0" err="1">
                          <a:effectLst/>
                        </a:rPr>
                        <a:t>Aufa</a:t>
                      </a:r>
                      <a:r>
                        <a:rPr lang="en-ID" sz="900" b="1" u="none" strike="noStrike" dirty="0">
                          <a:effectLst/>
                        </a:rPr>
                        <a:t> </a:t>
                      </a:r>
                      <a:r>
                        <a:rPr lang="en-ID" sz="900" b="1" u="none" strike="noStrike" dirty="0" err="1">
                          <a:effectLst/>
                        </a:rPr>
                        <a:t>Arafi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Bekasi,6/5/2008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002 RW 005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888987893"/>
                  </a:ext>
                </a:extLst>
              </a:tr>
              <a:tr h="200366">
                <a:tc>
                  <a:txBody>
                    <a:bodyPr/>
                    <a:lstStyle/>
                    <a:p>
                      <a:pPr algn="l" fontAlgn="t"/>
                      <a:r>
                        <a:rPr lang="en-ID" sz="900" b="1" u="none" strike="noStrike">
                          <a:effectLst/>
                        </a:rPr>
                        <a:t>13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Lalita </a:t>
                      </a:r>
                      <a:r>
                        <a:rPr lang="en-ID" sz="900" b="1" u="none" strike="noStrike" dirty="0" err="1">
                          <a:effectLst/>
                        </a:rPr>
                        <a:t>Ramadhani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Bekasi,3/8/2010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002 RW 005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94084483"/>
                  </a:ext>
                </a:extLst>
              </a:tr>
              <a:tr h="200366">
                <a:tc>
                  <a:txBody>
                    <a:bodyPr/>
                    <a:lstStyle/>
                    <a:p>
                      <a:pPr algn="l" fontAlgn="t"/>
                      <a:r>
                        <a:rPr lang="en-ID" sz="900" b="1" u="none" strike="noStrike">
                          <a:effectLst/>
                        </a:rPr>
                        <a:t>14</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Fadhilah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Bekasi,14/2/2007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879181991"/>
                  </a:ext>
                </a:extLst>
              </a:tr>
              <a:tr h="200366">
                <a:tc>
                  <a:txBody>
                    <a:bodyPr/>
                    <a:lstStyle/>
                    <a:p>
                      <a:pPr algn="l" fontAlgn="t"/>
                      <a:r>
                        <a:rPr lang="en-ID" sz="900" b="1" u="none" strike="noStrike">
                          <a:effectLst/>
                        </a:rPr>
                        <a:t>15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Yana </a:t>
                      </a:r>
                      <a:r>
                        <a:rPr lang="en-ID" sz="900" b="1" u="none" strike="noStrike" dirty="0" err="1">
                          <a:effectLst/>
                        </a:rPr>
                        <a:t>Aulia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Bekasi,1/7/2012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195397087"/>
                  </a:ext>
                </a:extLst>
              </a:tr>
              <a:tr h="245402">
                <a:tc>
                  <a:txBody>
                    <a:bodyPr/>
                    <a:lstStyle/>
                    <a:p>
                      <a:pPr algn="l" fontAlgn="t"/>
                      <a:r>
                        <a:rPr lang="en-ID" sz="900" b="1" u="none" strike="noStrike">
                          <a:effectLst/>
                        </a:rPr>
                        <a:t>16</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Mary </a:t>
                      </a:r>
                      <a:r>
                        <a:rPr lang="en-ID" sz="900" b="1" u="none" strike="noStrike" dirty="0" err="1">
                          <a:effectLst/>
                        </a:rPr>
                        <a:t>Susains</a:t>
                      </a:r>
                      <a:r>
                        <a:rPr lang="en-ID" sz="900" b="1" u="none" strike="noStrike" dirty="0">
                          <a:effectLst/>
                        </a:rPr>
                        <a:t> </a:t>
                      </a:r>
                      <a:r>
                        <a:rPr lang="en-ID" sz="900" b="1" u="none" strike="noStrike" dirty="0" err="1">
                          <a:effectLst/>
                        </a:rPr>
                        <a:t>Srikandi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dirty="0">
                          <a:effectLst/>
                        </a:rPr>
                        <a:t>Banjarnegara,30/4/2010</a:t>
                      </a:r>
                      <a:endParaRPr lang="en-ID" sz="8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683388055"/>
                  </a:ext>
                </a:extLst>
              </a:tr>
              <a:tr h="200366">
                <a:tc>
                  <a:txBody>
                    <a:bodyPr/>
                    <a:lstStyle/>
                    <a:p>
                      <a:pPr algn="l" fontAlgn="t"/>
                      <a:r>
                        <a:rPr lang="en-ID" sz="900" b="1" u="none" strike="noStrike">
                          <a:effectLst/>
                        </a:rPr>
                        <a:t>17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Amelia Putri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Jakarta,6/8/2008</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003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007588610"/>
                  </a:ext>
                </a:extLst>
              </a:tr>
              <a:tr h="200366">
                <a:tc>
                  <a:txBody>
                    <a:bodyPr/>
                    <a:lstStyle/>
                    <a:p>
                      <a:pPr algn="l" fontAlgn="t"/>
                      <a:r>
                        <a:rPr lang="en-ID" sz="900" b="1" u="none" strike="noStrike">
                          <a:effectLst/>
                        </a:rPr>
                        <a:t>18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Fahri</a:t>
                      </a:r>
                      <a:r>
                        <a:rPr lang="en-ID" sz="900" b="1" u="none" strike="noStrike" dirty="0">
                          <a:effectLst/>
                        </a:rPr>
                        <a:t> Andi Kurniawan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Bekasi,5/8/2007</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003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73217562"/>
                  </a:ext>
                </a:extLst>
              </a:tr>
              <a:tr h="200366">
                <a:tc>
                  <a:txBody>
                    <a:bodyPr/>
                    <a:lstStyle/>
                    <a:p>
                      <a:pPr algn="l" fontAlgn="t"/>
                      <a:r>
                        <a:rPr lang="en-ID" sz="900" b="1" u="none" strike="noStrike">
                          <a:effectLst/>
                        </a:rPr>
                        <a:t>19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Muhammad Saman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Bekasi,25/12/2006</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69574164"/>
                  </a:ext>
                </a:extLst>
              </a:tr>
              <a:tr h="200366">
                <a:tc>
                  <a:txBody>
                    <a:bodyPr/>
                    <a:lstStyle/>
                    <a:p>
                      <a:pPr algn="l" fontAlgn="t"/>
                      <a:r>
                        <a:rPr lang="en-ID" sz="900" b="1" u="none" strike="noStrike">
                          <a:effectLst/>
                        </a:rPr>
                        <a:t>20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Ahmad Lutfi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Bekasi,8/2/2004</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SMK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005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94799935"/>
                  </a:ext>
                </a:extLst>
              </a:tr>
              <a:tr h="200366">
                <a:tc>
                  <a:txBody>
                    <a:bodyPr/>
                    <a:lstStyle/>
                    <a:p>
                      <a:pPr algn="l" fontAlgn="t"/>
                      <a:r>
                        <a:rPr lang="en-ID" sz="900" b="1" u="none" strike="noStrike">
                          <a:effectLst/>
                        </a:rPr>
                        <a:t>21</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Zahra Umayroh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Bekasi,3/1/2007</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 Piatu</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75981528"/>
                  </a:ext>
                </a:extLst>
              </a:tr>
              <a:tr h="200366">
                <a:tc>
                  <a:txBody>
                    <a:bodyPr/>
                    <a:lstStyle/>
                    <a:p>
                      <a:pPr algn="l" fontAlgn="t"/>
                      <a:r>
                        <a:rPr lang="en-ID" sz="900" b="1" u="none" strike="noStrike">
                          <a:effectLst/>
                        </a:rPr>
                        <a:t>22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Noval Attalah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Bekasi,4/5/2002</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SMK</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791141195"/>
                  </a:ext>
                </a:extLst>
              </a:tr>
              <a:tr h="200366">
                <a:tc>
                  <a:txBody>
                    <a:bodyPr/>
                    <a:lstStyle/>
                    <a:p>
                      <a:pPr algn="l" fontAlgn="t"/>
                      <a:r>
                        <a:rPr lang="en-ID" sz="900" b="1" u="none" strike="noStrike">
                          <a:effectLst/>
                        </a:rPr>
                        <a:t>23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Ibnu Badawi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 8/3/2007</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49911100"/>
                  </a:ext>
                </a:extLst>
              </a:tr>
              <a:tr h="200366">
                <a:tc>
                  <a:txBody>
                    <a:bodyPr/>
                    <a:lstStyle/>
                    <a:p>
                      <a:pPr algn="l" fontAlgn="t"/>
                      <a:r>
                        <a:rPr lang="en-ID" sz="900" b="1" u="none" strike="noStrike">
                          <a:effectLst/>
                        </a:rPr>
                        <a:t>24</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Muhammad Rizki Ramadhan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Bekasi,15/9/2008</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961174994"/>
                  </a:ext>
                </a:extLst>
              </a:tr>
              <a:tr h="169021">
                <a:tc>
                  <a:txBody>
                    <a:bodyPr/>
                    <a:lstStyle/>
                    <a:p>
                      <a:pPr algn="l" fontAlgn="t"/>
                      <a:r>
                        <a:rPr lang="en-ID" sz="900" b="1" u="none" strike="noStrike">
                          <a:effectLst/>
                        </a:rPr>
                        <a:t>25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Alwi Sucipto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Bekasi,11/9/2000</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SLB C</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671652478"/>
                  </a:ext>
                </a:extLst>
              </a:tr>
              <a:tr h="200366">
                <a:tc>
                  <a:txBody>
                    <a:bodyPr/>
                    <a:lstStyle/>
                    <a:p>
                      <a:pPr algn="l" fontAlgn="t"/>
                      <a:r>
                        <a:rPr lang="en-ID" sz="900" b="1" u="none" strike="noStrike">
                          <a:effectLst/>
                        </a:rPr>
                        <a:t>26</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Ibnu Hafidz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Bekasi,18/11/2000</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STM</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610783489"/>
                  </a:ext>
                </a:extLst>
              </a:tr>
              <a:tr h="242367">
                <a:tc>
                  <a:txBody>
                    <a:bodyPr/>
                    <a:lstStyle/>
                    <a:p>
                      <a:pPr algn="l" fontAlgn="t"/>
                      <a:r>
                        <a:rPr lang="en-ID" sz="900" b="1" u="none" strike="noStrike">
                          <a:effectLst/>
                        </a:rPr>
                        <a:t>27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Rahmadhira Azzahra</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Bekasi,22/11/2002</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PKT C</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 Piatu</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312252487"/>
                  </a:ext>
                </a:extLst>
              </a:tr>
              <a:tr h="200366">
                <a:tc>
                  <a:txBody>
                    <a:bodyPr/>
                    <a:lstStyle/>
                    <a:p>
                      <a:pPr algn="l" fontAlgn="t"/>
                      <a:r>
                        <a:rPr lang="en-ID" sz="900" b="1" u="none" strike="noStrike">
                          <a:effectLst/>
                        </a:rPr>
                        <a:t>28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Rahmawati Ananda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Bekasi,03/10/2003</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SMK</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025 Harapan Jaya Bekasi Utara </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113836295"/>
                  </a:ext>
                </a:extLst>
              </a:tr>
              <a:tr h="200366">
                <a:tc>
                  <a:txBody>
                    <a:bodyPr/>
                    <a:lstStyle/>
                    <a:p>
                      <a:pPr algn="l" fontAlgn="t"/>
                      <a:r>
                        <a:rPr lang="en-ID" sz="900" b="1" u="none" strike="noStrike">
                          <a:effectLst/>
                        </a:rPr>
                        <a:t>29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Choirunnisa Azzahra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Bekasi,18/11/2005</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SMP</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975454534"/>
                  </a:ext>
                </a:extLst>
              </a:tr>
              <a:tr h="200366">
                <a:tc>
                  <a:txBody>
                    <a:bodyPr/>
                    <a:lstStyle/>
                    <a:p>
                      <a:pPr algn="l" fontAlgn="t"/>
                      <a:r>
                        <a:rPr lang="en-ID" sz="900" b="1" u="none" strike="noStrike">
                          <a:effectLst/>
                        </a:rPr>
                        <a:t>30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Mutiara Elvira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Bekasi,08/04/2009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035866518"/>
                  </a:ext>
                </a:extLst>
              </a:tr>
            </a:tbl>
          </a:graphicData>
        </a:graphic>
      </p:graphicFrame>
      <p:sp>
        <p:nvSpPr>
          <p:cNvPr id="8" name="Flowchart: Punched Tape 7">
            <a:extLst>
              <a:ext uri="{FF2B5EF4-FFF2-40B4-BE49-F238E27FC236}">
                <a16:creationId xmlns:a16="http://schemas.microsoft.com/office/drawing/2014/main" id="{74C1D43F-2656-43B8-96EE-FF6275C6D5E1}"/>
              </a:ext>
            </a:extLst>
          </p:cNvPr>
          <p:cNvSpPr/>
          <p:nvPr/>
        </p:nvSpPr>
        <p:spPr>
          <a:xfrm>
            <a:off x="-84061" y="9489014"/>
            <a:ext cx="7026122" cy="682971"/>
          </a:xfrm>
          <a:prstGeom prst="flowChartPunchedTape">
            <a:avLst/>
          </a:prstGeom>
          <a:gradFill flip="none" rotWithShape="1">
            <a:gsLst>
              <a:gs pos="0">
                <a:schemeClr val="accent3">
                  <a:alpha val="93000"/>
                  <a:lumMod val="30000"/>
                </a:schemeClr>
              </a:gs>
              <a:gs pos="48000">
                <a:schemeClr val="accent3">
                  <a:lumMod val="97000"/>
                  <a:lumOff val="3000"/>
                </a:schemeClr>
              </a:gs>
              <a:gs pos="100000">
                <a:schemeClr val="accent3">
                  <a:lumMod val="60000"/>
                  <a:lumOff val="4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10">
            <a:extLst>
              <a:ext uri="{FF2B5EF4-FFF2-40B4-BE49-F238E27FC236}">
                <a16:creationId xmlns:a16="http://schemas.microsoft.com/office/drawing/2014/main" id="{70190FDF-D8BA-4918-86E2-1E022AF0FA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4" t="8802" r="16167" b="7198"/>
          <a:stretch/>
        </p:blipFill>
        <p:spPr>
          <a:xfrm flipH="1">
            <a:off x="5201679" y="8769382"/>
            <a:ext cx="936103" cy="741259"/>
          </a:xfrm>
          <a:prstGeom prst="rect">
            <a:avLst/>
          </a:prstGeom>
        </p:spPr>
      </p:pic>
      <p:pic>
        <p:nvPicPr>
          <p:cNvPr id="12" name="Picture 11">
            <a:extLst>
              <a:ext uri="{FF2B5EF4-FFF2-40B4-BE49-F238E27FC236}">
                <a16:creationId xmlns:a16="http://schemas.microsoft.com/office/drawing/2014/main" id="{C54BBEBF-AE4B-4198-B9CD-45120A3EBA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5090" y="9140010"/>
            <a:ext cx="554018" cy="384566"/>
          </a:xfrm>
          <a:prstGeom prst="rect">
            <a:avLst/>
          </a:prstGeom>
        </p:spPr>
      </p:pic>
      <p:pic>
        <p:nvPicPr>
          <p:cNvPr id="9" name="Picture 8">
            <a:extLst>
              <a:ext uri="{FF2B5EF4-FFF2-40B4-BE49-F238E27FC236}">
                <a16:creationId xmlns:a16="http://schemas.microsoft.com/office/drawing/2014/main" id="{D318E964-3F02-427A-803F-8EACEC27B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9730" y="970804"/>
            <a:ext cx="741259" cy="741259"/>
          </a:xfrm>
          <a:prstGeom prst="rect">
            <a:avLst/>
          </a:prstGeom>
        </p:spPr>
      </p:pic>
    </p:spTree>
    <p:extLst>
      <p:ext uri="{BB962C8B-B14F-4D97-AF65-F5344CB8AC3E}">
        <p14:creationId xmlns:p14="http://schemas.microsoft.com/office/powerpoint/2010/main" val="64441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D1F8D4-DDEA-41FF-8649-5F15E4E0D475}"/>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risscrossEtching trans="35000"/>
                    </a14:imgEffect>
                  </a14:imgLayer>
                </a14:imgProps>
              </a:ext>
            </a:extLst>
          </a:blip>
          <a:stretch>
            <a:fillRect/>
          </a:stretch>
        </p:blipFill>
        <p:spPr>
          <a:xfrm>
            <a:off x="759515" y="883603"/>
            <a:ext cx="1046702" cy="2180630"/>
          </a:xfrm>
          <a:prstGeom prst="rect">
            <a:avLst/>
          </a:prstGeom>
        </p:spPr>
      </p:pic>
      <p:sp>
        <p:nvSpPr>
          <p:cNvPr id="5" name="Rectangle 1">
            <a:extLst>
              <a:ext uri="{FF2B5EF4-FFF2-40B4-BE49-F238E27FC236}">
                <a16:creationId xmlns:a16="http://schemas.microsoft.com/office/drawing/2014/main" id="{9B109A38-5DF1-4196-9286-3B5BDEADDFA0}"/>
              </a:ext>
            </a:extLst>
          </p:cNvPr>
          <p:cNvSpPr>
            <a:spLocks noChangeArrowheads="1"/>
          </p:cNvSpPr>
          <p:nvPr/>
        </p:nvSpPr>
        <p:spPr bwMode="auto">
          <a:xfrm>
            <a:off x="651553" y="3811015"/>
            <a:ext cx="63207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3" name="Table 2">
            <a:extLst>
              <a:ext uri="{FF2B5EF4-FFF2-40B4-BE49-F238E27FC236}">
                <a16:creationId xmlns:a16="http://schemas.microsoft.com/office/drawing/2014/main" id="{8CF7C6C1-6FB5-450E-BEE8-D5E004FE896D}"/>
              </a:ext>
            </a:extLst>
          </p:cNvPr>
          <p:cNvGraphicFramePr>
            <a:graphicFrameLocks noGrp="1"/>
          </p:cNvGraphicFramePr>
          <p:nvPr/>
        </p:nvGraphicFramePr>
        <p:xfrm>
          <a:off x="636588" y="1655242"/>
          <a:ext cx="5744740" cy="7128806"/>
        </p:xfrm>
        <a:graphic>
          <a:graphicData uri="http://schemas.openxmlformats.org/drawingml/2006/table">
            <a:tbl>
              <a:tblPr>
                <a:tableStyleId>{5C22544A-7EE6-4342-B048-85BDC9FD1C3A}</a:tableStyleId>
              </a:tblPr>
              <a:tblGrid>
                <a:gridCol w="270694">
                  <a:extLst>
                    <a:ext uri="{9D8B030D-6E8A-4147-A177-3AD203B41FA5}">
                      <a16:colId xmlns:a16="http://schemas.microsoft.com/office/drawing/2014/main" val="1757188378"/>
                    </a:ext>
                  </a:extLst>
                </a:gridCol>
                <a:gridCol w="1533936">
                  <a:extLst>
                    <a:ext uri="{9D8B030D-6E8A-4147-A177-3AD203B41FA5}">
                      <a16:colId xmlns:a16="http://schemas.microsoft.com/office/drawing/2014/main" val="3545793116"/>
                    </a:ext>
                  </a:extLst>
                </a:gridCol>
                <a:gridCol w="1102829">
                  <a:extLst>
                    <a:ext uri="{9D8B030D-6E8A-4147-A177-3AD203B41FA5}">
                      <a16:colId xmlns:a16="http://schemas.microsoft.com/office/drawing/2014/main" val="380928722"/>
                    </a:ext>
                  </a:extLst>
                </a:gridCol>
                <a:gridCol w="401029">
                  <a:extLst>
                    <a:ext uri="{9D8B030D-6E8A-4147-A177-3AD203B41FA5}">
                      <a16:colId xmlns:a16="http://schemas.microsoft.com/office/drawing/2014/main" val="1235502768"/>
                    </a:ext>
                  </a:extLst>
                </a:gridCol>
                <a:gridCol w="1874811">
                  <a:extLst>
                    <a:ext uri="{9D8B030D-6E8A-4147-A177-3AD203B41FA5}">
                      <a16:colId xmlns:a16="http://schemas.microsoft.com/office/drawing/2014/main" val="3603000775"/>
                    </a:ext>
                  </a:extLst>
                </a:gridCol>
                <a:gridCol w="561441">
                  <a:extLst>
                    <a:ext uri="{9D8B030D-6E8A-4147-A177-3AD203B41FA5}">
                      <a16:colId xmlns:a16="http://schemas.microsoft.com/office/drawing/2014/main" val="3422620348"/>
                    </a:ext>
                  </a:extLst>
                </a:gridCol>
              </a:tblGrid>
              <a:tr h="176752">
                <a:tc>
                  <a:txBody>
                    <a:bodyPr/>
                    <a:lstStyle/>
                    <a:p>
                      <a:pPr algn="l" fontAlgn="t"/>
                      <a:r>
                        <a:rPr lang="en-ID" sz="800" b="1" u="none" strike="noStrike">
                          <a:effectLst/>
                        </a:rPr>
                        <a:t>31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Salman Alfarizi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Bekasi,06/01/2016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005 RW 005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839735763"/>
                  </a:ext>
                </a:extLst>
              </a:tr>
              <a:tr h="176752">
                <a:tc>
                  <a:txBody>
                    <a:bodyPr/>
                    <a:lstStyle/>
                    <a:p>
                      <a:pPr algn="l" fontAlgn="t"/>
                      <a:r>
                        <a:rPr lang="en-ID" sz="800" b="1" u="none" strike="noStrike">
                          <a:effectLst/>
                        </a:rPr>
                        <a:t>32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err="1">
                          <a:effectLst/>
                        </a:rPr>
                        <a:t>Ul'ya</a:t>
                      </a:r>
                      <a:r>
                        <a:rPr lang="en-ID" sz="800" b="1" u="none" strike="noStrike" dirty="0">
                          <a:effectLst/>
                        </a:rPr>
                        <a:t> </a:t>
                      </a:r>
                      <a:r>
                        <a:rPr lang="en-ID" sz="800" b="1" u="none" strike="noStrike" dirty="0" err="1">
                          <a:effectLst/>
                        </a:rPr>
                        <a:t>Sehan</a:t>
                      </a:r>
                      <a:r>
                        <a:rPr lang="en-ID" sz="800" b="1" u="none" strike="noStrike" dirty="0">
                          <a:effectLst/>
                        </a:rPr>
                        <a:t> </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28/03/2008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007 RW 023 Harapan Jaya Bekasi Utara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678001554"/>
                  </a:ext>
                </a:extLst>
              </a:tr>
              <a:tr h="176752">
                <a:tc>
                  <a:txBody>
                    <a:bodyPr/>
                    <a:lstStyle/>
                    <a:p>
                      <a:pPr algn="l" fontAlgn="t"/>
                      <a:r>
                        <a:rPr lang="en-ID" sz="800" b="1" u="none" strike="noStrike">
                          <a:effectLst/>
                        </a:rPr>
                        <a:t>33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Muhammad Rizki Ramadhan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17/09/2009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558134442"/>
                  </a:ext>
                </a:extLst>
              </a:tr>
              <a:tr h="176752">
                <a:tc>
                  <a:txBody>
                    <a:bodyPr/>
                    <a:lstStyle/>
                    <a:p>
                      <a:pPr algn="l" fontAlgn="t"/>
                      <a:r>
                        <a:rPr lang="en-ID" sz="800" b="1" u="none" strike="noStrike">
                          <a:effectLst/>
                        </a:rPr>
                        <a:t>34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Ahmad Rafi Ma'ruf</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17/09/2013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383065498"/>
                  </a:ext>
                </a:extLst>
              </a:tr>
              <a:tr h="176752">
                <a:tc>
                  <a:txBody>
                    <a:bodyPr/>
                    <a:lstStyle/>
                    <a:p>
                      <a:pPr algn="l" fontAlgn="t"/>
                      <a:r>
                        <a:rPr lang="en-ID" sz="800" b="1" u="none" strike="noStrike">
                          <a:effectLst/>
                        </a:rPr>
                        <a:t>35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Ahmad Rafa Ma'ruf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17/09/2013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786184306"/>
                  </a:ext>
                </a:extLst>
              </a:tr>
              <a:tr h="176752">
                <a:tc>
                  <a:txBody>
                    <a:bodyPr/>
                    <a:lstStyle/>
                    <a:p>
                      <a:pPr algn="l" fontAlgn="t"/>
                      <a:r>
                        <a:rPr lang="en-ID" sz="800" b="1" u="none" strike="noStrike">
                          <a:effectLst/>
                        </a:rPr>
                        <a:t>36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Fizal Jeansyah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Banuayu,5/03/2013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549522976"/>
                  </a:ext>
                </a:extLst>
              </a:tr>
              <a:tr h="176752">
                <a:tc>
                  <a:txBody>
                    <a:bodyPr/>
                    <a:lstStyle/>
                    <a:p>
                      <a:pPr algn="l" fontAlgn="t"/>
                      <a:r>
                        <a:rPr lang="en-ID" sz="800" b="1" u="none" strike="noStrike">
                          <a:effectLst/>
                        </a:rPr>
                        <a:t>37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Frisky Jaekel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Bekasi,23/01/2005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794692463"/>
                  </a:ext>
                </a:extLst>
              </a:tr>
              <a:tr h="176752">
                <a:tc>
                  <a:txBody>
                    <a:bodyPr/>
                    <a:lstStyle/>
                    <a:p>
                      <a:pPr algn="l" fontAlgn="t"/>
                      <a:r>
                        <a:rPr lang="en-ID" sz="800" b="1" u="none" strike="noStrike">
                          <a:effectLst/>
                        </a:rPr>
                        <a:t>38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Muhammad Ramdani Saputra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Bekasi,2/11/2003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SMA</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829718772"/>
                  </a:ext>
                </a:extLst>
              </a:tr>
              <a:tr h="176752">
                <a:tc>
                  <a:txBody>
                    <a:bodyPr/>
                    <a:lstStyle/>
                    <a:p>
                      <a:pPr algn="l" fontAlgn="t"/>
                      <a:r>
                        <a:rPr lang="en-ID" sz="800" b="1" u="none" strike="noStrike">
                          <a:effectLst/>
                        </a:rPr>
                        <a:t>39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Agustian Putra Sa'ban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Bekasi,3/08/2009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216854752"/>
                  </a:ext>
                </a:extLst>
              </a:tr>
              <a:tr h="176752">
                <a:tc>
                  <a:txBody>
                    <a:bodyPr/>
                    <a:lstStyle/>
                    <a:p>
                      <a:pPr algn="l" fontAlgn="t"/>
                      <a:r>
                        <a:rPr lang="en-ID" sz="800" b="1" u="none" strike="noStrike">
                          <a:effectLst/>
                        </a:rPr>
                        <a:t>40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Muhammad Dika Pahlevi Muksin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Bekasi,21/01/2013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888041633"/>
                  </a:ext>
                </a:extLst>
              </a:tr>
              <a:tr h="176752">
                <a:tc>
                  <a:txBody>
                    <a:bodyPr/>
                    <a:lstStyle/>
                    <a:p>
                      <a:pPr algn="l" fontAlgn="t"/>
                      <a:r>
                        <a:rPr lang="en-ID" sz="800" b="1" u="none" strike="noStrike">
                          <a:effectLst/>
                        </a:rPr>
                        <a:t>41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Siti Maesaroh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Bekasi,10/05/2002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SMK</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07200139"/>
                  </a:ext>
                </a:extLst>
              </a:tr>
              <a:tr h="176752">
                <a:tc>
                  <a:txBody>
                    <a:bodyPr/>
                    <a:lstStyle/>
                    <a:p>
                      <a:pPr algn="l" fontAlgn="t"/>
                      <a:r>
                        <a:rPr lang="en-ID" sz="800" b="1" u="none" strike="noStrike">
                          <a:effectLst/>
                        </a:rPr>
                        <a:t>42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Siti Nur Aisyah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Bekasi,19/06/2009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694102624"/>
                  </a:ext>
                </a:extLst>
              </a:tr>
              <a:tr h="176752">
                <a:tc>
                  <a:txBody>
                    <a:bodyPr/>
                    <a:lstStyle/>
                    <a:p>
                      <a:pPr algn="l" fontAlgn="t"/>
                      <a:r>
                        <a:rPr lang="en-ID" sz="800" b="1" u="none" strike="noStrike">
                          <a:effectLst/>
                        </a:rPr>
                        <a:t>43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Shaskia Fitria Ningsih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Bekasi,11/09/2005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104437327"/>
                  </a:ext>
                </a:extLst>
              </a:tr>
              <a:tr h="176752">
                <a:tc>
                  <a:txBody>
                    <a:bodyPr/>
                    <a:lstStyle/>
                    <a:p>
                      <a:pPr algn="l" fontAlgn="t"/>
                      <a:r>
                        <a:rPr lang="en-ID" sz="800" b="1" u="none" strike="noStrike">
                          <a:effectLst/>
                        </a:rPr>
                        <a:t>44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Aulia Kholifatussifa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Bekasi,16/11/2009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04325113"/>
                  </a:ext>
                </a:extLst>
              </a:tr>
              <a:tr h="176752">
                <a:tc>
                  <a:txBody>
                    <a:bodyPr/>
                    <a:lstStyle/>
                    <a:p>
                      <a:pPr algn="l" fontAlgn="t"/>
                      <a:r>
                        <a:rPr lang="en-ID" sz="800" b="1" u="none" strike="noStrike">
                          <a:effectLst/>
                        </a:rPr>
                        <a:t>45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Rayra Hany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Bekasi,4/6/2009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003 RW 005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318927970"/>
                  </a:ext>
                </a:extLst>
              </a:tr>
              <a:tr h="176752">
                <a:tc>
                  <a:txBody>
                    <a:bodyPr/>
                    <a:lstStyle/>
                    <a:p>
                      <a:pPr algn="l" fontAlgn="t"/>
                      <a:r>
                        <a:rPr lang="en-ID" sz="800" b="1" u="none" strike="noStrike">
                          <a:effectLst/>
                        </a:rPr>
                        <a:t>46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Moh. Husen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Bekasi,12 /3/2006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009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4241495623"/>
                  </a:ext>
                </a:extLst>
              </a:tr>
              <a:tr h="176752">
                <a:tc>
                  <a:txBody>
                    <a:bodyPr/>
                    <a:lstStyle/>
                    <a:p>
                      <a:pPr algn="l" fontAlgn="t"/>
                      <a:r>
                        <a:rPr lang="en-ID" sz="800" b="1" u="none" strike="noStrike">
                          <a:effectLst/>
                        </a:rPr>
                        <a:t>47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 Lukmansyah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Bekasi,30 /4/ 2008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17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369240581"/>
                  </a:ext>
                </a:extLst>
              </a:tr>
              <a:tr h="176752">
                <a:tc>
                  <a:txBody>
                    <a:bodyPr/>
                    <a:lstStyle/>
                    <a:p>
                      <a:pPr algn="l" fontAlgn="t"/>
                      <a:r>
                        <a:rPr lang="en-ID" sz="800" b="1" u="none" strike="noStrike">
                          <a:effectLst/>
                        </a:rPr>
                        <a:t>48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Satria Agung Pratama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Banyumas, 8/7/ 2011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009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967562707"/>
                  </a:ext>
                </a:extLst>
              </a:tr>
              <a:tr h="176752">
                <a:tc>
                  <a:txBody>
                    <a:bodyPr/>
                    <a:lstStyle/>
                    <a:p>
                      <a:pPr algn="l" fontAlgn="t"/>
                      <a:r>
                        <a:rPr lang="en-ID" sz="800" b="1" u="none" strike="noStrike">
                          <a:effectLst/>
                        </a:rPr>
                        <a:t>49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Fitri Nur Karmila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Bekasi,23/10/2007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007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130959624"/>
                  </a:ext>
                </a:extLst>
              </a:tr>
              <a:tr h="176752">
                <a:tc>
                  <a:txBody>
                    <a:bodyPr/>
                    <a:lstStyle/>
                    <a:p>
                      <a:pPr algn="l" fontAlgn="t"/>
                      <a:r>
                        <a:rPr lang="en-ID" sz="800" b="1" u="none" strike="noStrike">
                          <a:effectLst/>
                        </a:rPr>
                        <a:t>50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Rayi Nur Ridwan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Bekasi,11/11/2009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008 RW 17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554157456"/>
                  </a:ext>
                </a:extLst>
              </a:tr>
              <a:tr h="176752">
                <a:tc>
                  <a:txBody>
                    <a:bodyPr/>
                    <a:lstStyle/>
                    <a:p>
                      <a:pPr algn="l" fontAlgn="t"/>
                      <a:r>
                        <a:rPr lang="en-ID" sz="800" b="1" u="none" strike="noStrike">
                          <a:effectLst/>
                        </a:rPr>
                        <a:t>51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Kaylatul Jannah Aulia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Bekasi,17/1/2009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43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985508204"/>
                  </a:ext>
                </a:extLst>
              </a:tr>
              <a:tr h="176752">
                <a:tc>
                  <a:txBody>
                    <a:bodyPr/>
                    <a:lstStyle/>
                    <a:p>
                      <a:pPr algn="l" fontAlgn="t"/>
                      <a:r>
                        <a:rPr lang="en-ID" sz="800" b="1" u="none" strike="noStrike">
                          <a:effectLst/>
                        </a:rPr>
                        <a:t>52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Silvia Atikah Risqiyani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Pekalongan,15/4/ 2012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 Piatu</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162995539"/>
                  </a:ext>
                </a:extLst>
              </a:tr>
              <a:tr h="176752">
                <a:tc>
                  <a:txBody>
                    <a:bodyPr/>
                    <a:lstStyle/>
                    <a:p>
                      <a:pPr algn="l" fontAlgn="t"/>
                      <a:r>
                        <a:rPr lang="en-ID" sz="800" b="1" u="none" strike="noStrike">
                          <a:effectLst/>
                        </a:rPr>
                        <a:t>53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Natasya Putri Azahra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Bekasi,14/6/2010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025880791"/>
                  </a:ext>
                </a:extLst>
              </a:tr>
              <a:tr h="176752">
                <a:tc>
                  <a:txBody>
                    <a:bodyPr/>
                    <a:lstStyle/>
                    <a:p>
                      <a:pPr algn="l" fontAlgn="t"/>
                      <a:r>
                        <a:rPr lang="en-ID" sz="800" b="1" u="none" strike="noStrike">
                          <a:effectLst/>
                        </a:rPr>
                        <a:t>54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Amira Dimas Anasya Putri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Bekasi,27/4/2018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814397808"/>
                  </a:ext>
                </a:extLst>
              </a:tr>
              <a:tr h="176752">
                <a:tc>
                  <a:txBody>
                    <a:bodyPr/>
                    <a:lstStyle/>
                    <a:p>
                      <a:pPr algn="l" fontAlgn="t"/>
                      <a:r>
                        <a:rPr lang="en-ID" sz="800" b="1" u="none" strike="noStrike">
                          <a:effectLst/>
                        </a:rPr>
                        <a:t>55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Kennyia Syabrina Riskika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Curup,9/3/2011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013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164988186"/>
                  </a:ext>
                </a:extLst>
              </a:tr>
              <a:tr h="176752">
                <a:tc>
                  <a:txBody>
                    <a:bodyPr/>
                    <a:lstStyle/>
                    <a:p>
                      <a:pPr algn="l" fontAlgn="t"/>
                      <a:r>
                        <a:rPr lang="en-ID" sz="800" b="1" u="none" strike="noStrike">
                          <a:effectLst/>
                        </a:rPr>
                        <a:t>56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Rizki Williansah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Bekasi,14/6/2004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SMK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79435452"/>
                  </a:ext>
                </a:extLst>
              </a:tr>
              <a:tr h="183460">
                <a:tc>
                  <a:txBody>
                    <a:bodyPr/>
                    <a:lstStyle/>
                    <a:p>
                      <a:pPr algn="l" fontAlgn="t"/>
                      <a:r>
                        <a:rPr lang="en-ID" sz="800" b="1" u="none" strike="noStrike">
                          <a:effectLst/>
                        </a:rPr>
                        <a:t>57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Ananda Risqy</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Bekasi,23/1/2007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MTs</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a:effectLst/>
                        </a:rPr>
                        <a:t>RT 007 RW 005 </a:t>
                      </a:r>
                      <a:r>
                        <a:rPr lang="en-ID" sz="800" b="1" u="none" strike="noStrike" dirty="0" err="1">
                          <a:effectLst/>
                        </a:rPr>
                        <a:t>Kaliabang</a:t>
                      </a:r>
                      <a:r>
                        <a:rPr lang="en-ID" sz="800" b="1" u="none" strike="noStrike" dirty="0">
                          <a:effectLst/>
                        </a:rPr>
                        <a:t> Tengah Bekasi</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9638450"/>
                  </a:ext>
                </a:extLst>
              </a:tr>
              <a:tr h="176752">
                <a:tc>
                  <a:txBody>
                    <a:bodyPr/>
                    <a:lstStyle/>
                    <a:p>
                      <a:pPr algn="l" fontAlgn="t"/>
                      <a:r>
                        <a:rPr lang="en-ID" sz="800" b="1" u="none" strike="noStrike">
                          <a:effectLst/>
                        </a:rPr>
                        <a:t>58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Kirana Irfani Jaya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Bekasi,29/3/2012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003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858405588"/>
                  </a:ext>
                </a:extLst>
              </a:tr>
              <a:tr h="228770">
                <a:tc>
                  <a:txBody>
                    <a:bodyPr/>
                    <a:lstStyle/>
                    <a:p>
                      <a:pPr algn="l" fontAlgn="t"/>
                      <a:r>
                        <a:rPr lang="en-ID" sz="800" b="1" u="none" strike="noStrike">
                          <a:effectLst/>
                        </a:rPr>
                        <a:t>59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Muhamad Adlan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Bekasi,20/3/2012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a:effectLst/>
                        </a:rPr>
                        <a:t>RT 007 RW 005 </a:t>
                      </a:r>
                      <a:r>
                        <a:rPr lang="en-ID" sz="800" b="1" u="none" strike="noStrike" dirty="0" err="1">
                          <a:effectLst/>
                        </a:rPr>
                        <a:t>Kaliabang</a:t>
                      </a:r>
                      <a:r>
                        <a:rPr lang="en-ID" sz="800" b="1" u="none" strike="noStrike" dirty="0">
                          <a:effectLst/>
                        </a:rPr>
                        <a:t> Tengah Bekasi</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687938496"/>
                  </a:ext>
                </a:extLst>
              </a:tr>
              <a:tr h="176752">
                <a:tc>
                  <a:txBody>
                    <a:bodyPr/>
                    <a:lstStyle/>
                    <a:p>
                      <a:pPr algn="l" fontAlgn="t"/>
                      <a:r>
                        <a:rPr lang="en-ID" sz="800" b="1" u="none" strike="noStrike">
                          <a:effectLst/>
                        </a:rPr>
                        <a:t>60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Zidan Putra Rayandra</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Bekasi,11/5/2004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SMK</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4216733955"/>
                  </a:ext>
                </a:extLst>
              </a:tr>
              <a:tr h="176752">
                <a:tc>
                  <a:txBody>
                    <a:bodyPr/>
                    <a:lstStyle/>
                    <a:p>
                      <a:pPr algn="l" fontAlgn="t"/>
                      <a:r>
                        <a:rPr lang="en-ID" sz="800" b="1" u="none" strike="noStrike">
                          <a:effectLst/>
                        </a:rPr>
                        <a:t>61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Marwati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24/7/1977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err="1">
                          <a:effectLst/>
                        </a:rPr>
                        <a:t>lls</a:t>
                      </a:r>
                      <a:r>
                        <a:rPr lang="en-ID" sz="800" b="1" u="none" strike="noStrike" dirty="0">
                          <a:effectLst/>
                        </a:rPr>
                        <a:t> SMP</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856151692"/>
                  </a:ext>
                </a:extLst>
              </a:tr>
              <a:tr h="176752">
                <a:tc>
                  <a:txBody>
                    <a:bodyPr/>
                    <a:lstStyle/>
                    <a:p>
                      <a:pPr algn="l" fontAlgn="t"/>
                      <a:r>
                        <a:rPr lang="en-ID" sz="800" b="1" u="none" strike="noStrike">
                          <a:effectLst/>
                        </a:rPr>
                        <a:t>62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Salamah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1/7/1967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4177374489"/>
                  </a:ext>
                </a:extLst>
              </a:tr>
              <a:tr h="176752">
                <a:tc>
                  <a:txBody>
                    <a:bodyPr/>
                    <a:lstStyle/>
                    <a:p>
                      <a:pPr algn="l" fontAlgn="t"/>
                      <a:r>
                        <a:rPr lang="en-ID" sz="800" b="1" u="none" strike="noStrike">
                          <a:effectLst/>
                        </a:rPr>
                        <a:t>63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Nyai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a:effectLst/>
                        </a:rPr>
                        <a:t>Bekasi, 23/3/1952</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152902435"/>
                  </a:ext>
                </a:extLst>
              </a:tr>
              <a:tr h="176752">
                <a:tc>
                  <a:txBody>
                    <a:bodyPr/>
                    <a:lstStyle/>
                    <a:p>
                      <a:pPr algn="l" fontAlgn="t"/>
                      <a:r>
                        <a:rPr lang="en-ID" sz="800" b="1" u="none" strike="noStrike">
                          <a:effectLst/>
                        </a:rPr>
                        <a:t>64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Beno</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4/10/1958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094228895"/>
                  </a:ext>
                </a:extLst>
              </a:tr>
              <a:tr h="176752">
                <a:tc>
                  <a:txBody>
                    <a:bodyPr/>
                    <a:lstStyle/>
                    <a:p>
                      <a:pPr algn="l" fontAlgn="t"/>
                      <a:r>
                        <a:rPr lang="en-ID" sz="800" b="1" u="none" strike="noStrike">
                          <a:effectLst/>
                        </a:rPr>
                        <a:t>65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Feni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Banjarnegara, 9/3/1973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19301626"/>
                  </a:ext>
                </a:extLst>
              </a:tr>
              <a:tr h="176752">
                <a:tc>
                  <a:txBody>
                    <a:bodyPr/>
                    <a:lstStyle/>
                    <a:p>
                      <a:pPr algn="l" fontAlgn="t"/>
                      <a:r>
                        <a:rPr lang="en-ID" sz="800" b="1" u="none" strike="noStrike">
                          <a:effectLst/>
                        </a:rPr>
                        <a:t>66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Entih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19/4/1967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226749771"/>
                  </a:ext>
                </a:extLst>
              </a:tr>
              <a:tr h="176752">
                <a:tc>
                  <a:txBody>
                    <a:bodyPr/>
                    <a:lstStyle/>
                    <a:p>
                      <a:pPr algn="l" fontAlgn="t"/>
                      <a:r>
                        <a:rPr lang="en-ID" sz="800" b="1" u="none" strike="noStrike">
                          <a:effectLst/>
                        </a:rPr>
                        <a:t>67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Suhaenah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6/7/1986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307180736"/>
                  </a:ext>
                </a:extLst>
              </a:tr>
              <a:tr h="176752">
                <a:tc>
                  <a:txBody>
                    <a:bodyPr/>
                    <a:lstStyle/>
                    <a:p>
                      <a:pPr algn="l" fontAlgn="t"/>
                      <a:r>
                        <a:rPr lang="en-ID" sz="800" b="1" u="none" strike="noStrike">
                          <a:effectLst/>
                        </a:rPr>
                        <a:t>68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Andri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18/12/2002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SMK</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447418673"/>
                  </a:ext>
                </a:extLst>
              </a:tr>
              <a:tr h="176752">
                <a:tc>
                  <a:txBody>
                    <a:bodyPr/>
                    <a:lstStyle/>
                    <a:p>
                      <a:pPr algn="l" fontAlgn="t"/>
                      <a:r>
                        <a:rPr lang="en-ID" sz="800" b="1" u="none" strike="noStrike">
                          <a:effectLst/>
                        </a:rPr>
                        <a:t>69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Saidah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10/2/1982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856505458"/>
                  </a:ext>
                </a:extLst>
              </a:tr>
              <a:tr h="176752">
                <a:tc>
                  <a:txBody>
                    <a:bodyPr/>
                    <a:lstStyle/>
                    <a:p>
                      <a:pPr algn="l" fontAlgn="t"/>
                      <a:r>
                        <a:rPr lang="en-ID" sz="800" b="1" u="none" strike="noStrike">
                          <a:effectLst/>
                        </a:rPr>
                        <a:t>70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Muriyah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Kebumen, 15/3/1975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80838251"/>
                  </a:ext>
                </a:extLst>
              </a:tr>
            </a:tbl>
          </a:graphicData>
        </a:graphic>
      </p:graphicFrame>
      <p:sp>
        <p:nvSpPr>
          <p:cNvPr id="8" name="Flowchart: Punched Tape 7">
            <a:extLst>
              <a:ext uri="{FF2B5EF4-FFF2-40B4-BE49-F238E27FC236}">
                <a16:creationId xmlns:a16="http://schemas.microsoft.com/office/drawing/2014/main" id="{9C62A7EF-2542-47D8-8F94-AA414F216B10}"/>
              </a:ext>
            </a:extLst>
          </p:cNvPr>
          <p:cNvSpPr/>
          <p:nvPr/>
        </p:nvSpPr>
        <p:spPr>
          <a:xfrm>
            <a:off x="-84061" y="9489014"/>
            <a:ext cx="7026122" cy="682971"/>
          </a:xfrm>
          <a:prstGeom prst="flowChartPunchedTape">
            <a:avLst/>
          </a:prstGeom>
          <a:gradFill flip="none" rotWithShape="1">
            <a:gsLst>
              <a:gs pos="0">
                <a:schemeClr val="accent3">
                  <a:alpha val="93000"/>
                  <a:lumMod val="30000"/>
                </a:schemeClr>
              </a:gs>
              <a:gs pos="48000">
                <a:schemeClr val="accent3">
                  <a:lumMod val="97000"/>
                  <a:lumOff val="3000"/>
                </a:schemeClr>
              </a:gs>
              <a:gs pos="100000">
                <a:schemeClr val="accent3">
                  <a:lumMod val="60000"/>
                  <a:lumOff val="4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916628FA-6761-4971-A02A-D9B4395E8D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4" t="8802" r="16167" b="7198"/>
          <a:stretch/>
        </p:blipFill>
        <p:spPr>
          <a:xfrm flipH="1">
            <a:off x="5201679" y="8769382"/>
            <a:ext cx="936103" cy="741259"/>
          </a:xfrm>
          <a:prstGeom prst="rect">
            <a:avLst/>
          </a:prstGeom>
        </p:spPr>
      </p:pic>
      <p:pic>
        <p:nvPicPr>
          <p:cNvPr id="11" name="Picture 10">
            <a:extLst>
              <a:ext uri="{FF2B5EF4-FFF2-40B4-BE49-F238E27FC236}">
                <a16:creationId xmlns:a16="http://schemas.microsoft.com/office/drawing/2014/main" id="{BB38F0FB-D1FF-4C5E-8605-83AA0BE901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5090" y="9140010"/>
            <a:ext cx="554018" cy="384566"/>
          </a:xfrm>
          <a:prstGeom prst="rect">
            <a:avLst/>
          </a:prstGeom>
        </p:spPr>
      </p:pic>
      <p:pic>
        <p:nvPicPr>
          <p:cNvPr id="9" name="Picture 8">
            <a:extLst>
              <a:ext uri="{FF2B5EF4-FFF2-40B4-BE49-F238E27FC236}">
                <a16:creationId xmlns:a16="http://schemas.microsoft.com/office/drawing/2014/main" id="{FC9EF12E-7336-480C-8690-3293B086EA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962" y="880233"/>
            <a:ext cx="741259" cy="741259"/>
          </a:xfrm>
          <a:prstGeom prst="rect">
            <a:avLst/>
          </a:prstGeom>
        </p:spPr>
      </p:pic>
    </p:spTree>
    <p:extLst>
      <p:ext uri="{BB962C8B-B14F-4D97-AF65-F5344CB8AC3E}">
        <p14:creationId xmlns:p14="http://schemas.microsoft.com/office/powerpoint/2010/main" val="39797330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3478</TotalTime>
  <Words>3061</Words>
  <Application>Microsoft Office PowerPoint</Application>
  <PresentationFormat>Custom</PresentationFormat>
  <Paragraphs>862</Paragraphs>
  <Slides>17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Malgun Gothic</vt:lpstr>
      <vt:lpstr>Arial</vt:lpstr>
      <vt:lpstr>Calibri</vt:lpstr>
      <vt:lpstr>Calibri Light</vt:lpstr>
      <vt:lpstr>Cooper Std Black</vt:lpstr>
      <vt:lpstr>Madina</vt:lpstr>
      <vt:lpstr>Segoe UI</vt:lpstr>
      <vt:lpstr>Times New Roman</vt:lpstr>
      <vt:lpstr>traditional arabic</vt:lpstr>
      <vt:lpstr>Office Theme</vt:lpstr>
      <vt:lpstr>Proposal Kegiatan Idul Qurban  1442 H / 2021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LENOVO</dc:creator>
  <cp:lastModifiedBy>Yusuf Al-Rahman</cp:lastModifiedBy>
  <cp:revision>225</cp:revision>
  <cp:lastPrinted>2021-06-18T06:35:18Z</cp:lastPrinted>
  <dcterms:created xsi:type="dcterms:W3CDTF">2021-02-28T03:40:04Z</dcterms:created>
  <dcterms:modified xsi:type="dcterms:W3CDTF">2022-05-28T05:11:14Z</dcterms:modified>
</cp:coreProperties>
</file>